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embeddedFontLst>
    <p:embeddedFont>
      <p:font typeface="Lato" panose="020F0502020204030203" pitchFamily="34" charset="0"/>
      <p:regular r:id="rId40"/>
      <p:bold r:id="rId41"/>
      <p:italic r:id="rId42"/>
      <p:boldItalic r:id="rId43"/>
    </p:embeddedFont>
    <p:embeddedFont>
      <p:font typeface="Raleway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F3AA"/>
    <a:srgbClr val="E9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E8FC23-9D69-4566-AD4D-F2D54EBEFA52}">
  <a:tblStyle styleId="{32E8FC23-9D69-4566-AD4D-F2D54EBEFA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0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 </a:t>
            </a:r>
            <a:r>
              <a:rPr lang="en-US" altLang="ko-KR" dirty="0" err="1"/>
              <a:t>TUNiB</a:t>
            </a:r>
            <a:r>
              <a:rPr lang="ko-KR" altLang="en-US" dirty="0"/>
              <a:t>의 위협문장 분류 모델 </a:t>
            </a:r>
            <a:r>
              <a:rPr lang="en-US" altLang="ko-KR" dirty="0" err="1"/>
              <a:t>competion</a:t>
            </a:r>
            <a:r>
              <a:rPr lang="ko-KR" altLang="en-US" dirty="0"/>
              <a:t>에 </a:t>
            </a:r>
            <a:r>
              <a:rPr lang="ko-KR" altLang="en-US" dirty="0" err="1"/>
              <a:t>참여하게된</a:t>
            </a:r>
            <a:r>
              <a:rPr lang="ko-KR" altLang="en-US" dirty="0"/>
              <a:t> </a:t>
            </a:r>
            <a:r>
              <a:rPr lang="en-US" altLang="ko-KR" dirty="0"/>
              <a:t>** X AI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참고로 말씀드리자면 조 이름의 의미는 </a:t>
            </a:r>
            <a:r>
              <a:rPr lang="en-US" altLang="ko-KR" dirty="0"/>
              <a:t>AI</a:t>
            </a:r>
            <a:r>
              <a:rPr lang="ko-KR" altLang="en-US" dirty="0"/>
              <a:t>를 활용해서 위협문장을 </a:t>
            </a:r>
            <a:r>
              <a:rPr lang="en-US" altLang="ko-KR" dirty="0"/>
              <a:t>**</a:t>
            </a:r>
            <a:r>
              <a:rPr lang="ko-KR" altLang="en-US" dirty="0"/>
              <a:t>로 필터링 해버리겠다는 의미입니다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82c19ddc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182c19ddc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82c19ddc4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82c19ddc4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8106dc43b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8106dc43b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8106dc43b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18106dc43b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82c19ddc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82c19ddc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8106dc43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8106dc43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8106dc43b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18106dc43b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8106dc43b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18106dc43b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8106dc43b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8106dc43b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866ebf9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866ebf9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그림 출처 : </a:t>
            </a:r>
            <a:r>
              <a:rPr lang="ko" sz="1400">
                <a:solidFill>
                  <a:schemeClr val="dk1"/>
                </a:solidFill>
              </a:rPr>
              <a:t>https://www.imgr.co.kr/post/xai-%EC%84%A4%EB%AA%85-%EA%B0%80%EB%8A%A5%ED%95%9C-%EC%9D%B8%EA%B3%B5%EC%A7%80%EB%8A%A5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8106dc4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8106dc4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목차로 전체적인 발표의 진행순서를 말씀드리자면 처음에는 프로젝트 및 팀원 소개로 시작하여 어떻게 프로젝트를 진행하였는지 간단한 베이스라인을 </a:t>
            </a:r>
            <a:r>
              <a:rPr lang="ko-KR" altLang="en-US" dirty="0" err="1"/>
              <a:t>설명드리고</a:t>
            </a:r>
            <a:r>
              <a:rPr lang="ko-KR" altLang="en-US" dirty="0"/>
              <a:t> 프로젝트를 진행하면서 시도한 방법들을 성능이 개선된 방법과 성능 개선을 위해서 실험하였지만 성능 개선은 없었던 방법으로 나누어서 말씀을 드리고 </a:t>
            </a:r>
            <a:r>
              <a:rPr lang="en-US" altLang="ko-KR" dirty="0"/>
              <a:t>QA</a:t>
            </a:r>
            <a:r>
              <a:rPr lang="ko-KR" altLang="en-US" dirty="0"/>
              <a:t>를 마지막으로 발표를 마치겠습니다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8106dc43b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18106dc43b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 err="1"/>
              <a:t>Xai</a:t>
            </a:r>
            <a:r>
              <a:rPr lang="ko-KR" altLang="en-US" dirty="0"/>
              <a:t> 시각화 방법으로 </a:t>
            </a:r>
            <a:r>
              <a:rPr lang="en-US" altLang="ko-KR" dirty="0"/>
              <a:t>transformer interpreter </a:t>
            </a:r>
            <a:r>
              <a:rPr lang="ko-KR" altLang="en-US" dirty="0"/>
              <a:t>패키지를 사용하였으며 해당 패키지의 사용 예시를 들자면 모델이 갈취 대화라고 분류하였는데 갈취 대화 클래스 선택에 긍정적인 영향을 준 토큰일수록 초록색으로 표시가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최근 연구에서는 </a:t>
            </a:r>
            <a:r>
              <a:rPr lang="en-US" altLang="ko-KR" dirty="0"/>
              <a:t>attention map</a:t>
            </a:r>
            <a:r>
              <a:rPr lang="ko-KR" altLang="en-US" dirty="0"/>
              <a:t>이 해석 불가능하다는 말이 좀 더 주류를 이루고 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실제로는 잘 안되는 경우도 많습니다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모델이 갈취라고 분류하였을 때, 왜 갈취라고 분류하였는지 각 토큰별로 색깔로 표시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갈취라는 대화로 분류하였을 때 긍정적 영향을 준 토큰들은 초록색으로 표시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8106dc43b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18106dc43b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반대로 클래스 선택에 부정적인 영향을 끼친 토큰일수록 빨강색으로 표시되어 집니다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18106dc43b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18106dc43b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8106dc43b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8106dc43b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8106dc43b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8106dc43b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18106dc43b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18106dc43b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82c19ddc4_6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182c19ddc4_6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클래스 개수 불균형 문제가 </a:t>
            </a:r>
            <a:r>
              <a:rPr lang="ko-KR" altLang="en-US" dirty="0" err="1"/>
              <a:t>생길거다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클래스를 버리고 하는 경우도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양질의  데이터 </a:t>
            </a:r>
            <a:r>
              <a:rPr lang="en-US" altLang="ko-KR" dirty="0"/>
              <a:t>1000</a:t>
            </a:r>
            <a:r>
              <a:rPr lang="ko-KR" altLang="en-US" dirty="0"/>
              <a:t>개만 사용하는 것도 좋았을 거다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182c19ddc4_6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182c19ddc4_6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182c19ddc4_6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182c19ddc4_6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1823f9900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1823f9900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8106dc43b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8106dc43b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우선 팀원을 소개하자면 총 </a:t>
            </a:r>
            <a:r>
              <a:rPr lang="en-US" altLang="ko-KR" dirty="0"/>
              <a:t>5</a:t>
            </a:r>
            <a:r>
              <a:rPr lang="ko-KR" altLang="en-US" dirty="0"/>
              <a:t>명으로 이루어진 조로 각자 역할을 맡아서 프로젝트를 진행하였습니다 우선 </a:t>
            </a:r>
            <a:r>
              <a:rPr lang="ko-KR" altLang="en-US" dirty="0" err="1"/>
              <a:t>창현님은</a:t>
            </a:r>
            <a:r>
              <a:rPr lang="ko-KR" altLang="en-US" dirty="0"/>
              <a:t> 분류모델을 위주로 </a:t>
            </a:r>
            <a:r>
              <a:rPr lang="ko-KR" altLang="en-US" dirty="0" err="1"/>
              <a:t>하셧고</a:t>
            </a:r>
            <a:r>
              <a:rPr lang="ko-KR" altLang="en-US" dirty="0"/>
              <a:t> 승택님은 분류모델과 데이터분석</a:t>
            </a:r>
            <a:r>
              <a:rPr lang="en-US" altLang="ko-KR" dirty="0"/>
              <a:t>, </a:t>
            </a:r>
            <a:r>
              <a:rPr lang="ko-KR" altLang="en-US" dirty="0" err="1"/>
              <a:t>벽호님은</a:t>
            </a:r>
            <a:r>
              <a:rPr lang="ko-KR" altLang="en-US" dirty="0"/>
              <a:t> 데이터 증강</a:t>
            </a:r>
            <a:r>
              <a:rPr lang="en-US" altLang="ko-KR" dirty="0"/>
              <a:t>, </a:t>
            </a:r>
            <a:r>
              <a:rPr lang="ko-KR" altLang="en-US" dirty="0"/>
              <a:t>영석님은 </a:t>
            </a:r>
            <a:r>
              <a:rPr lang="en-US" altLang="ko-KR" dirty="0"/>
              <a:t>XAI </a:t>
            </a:r>
            <a:r>
              <a:rPr lang="ko-KR" altLang="en-US" dirty="0"/>
              <a:t>시각화</a:t>
            </a:r>
            <a:r>
              <a:rPr lang="en-US" altLang="ko-KR" dirty="0"/>
              <a:t>, </a:t>
            </a:r>
            <a:r>
              <a:rPr lang="ko-KR" altLang="en-US" dirty="0"/>
              <a:t>세현님도 </a:t>
            </a:r>
            <a:r>
              <a:rPr lang="en-US" altLang="ko-KR" dirty="0"/>
              <a:t>XAI </a:t>
            </a:r>
            <a:r>
              <a:rPr lang="ko-KR" altLang="en-US" dirty="0"/>
              <a:t>시각화 뿐만 아니라 다른 성능 개선을 위한 논문을 </a:t>
            </a:r>
            <a:r>
              <a:rPr lang="ko-KR" altLang="en-US" dirty="0" err="1"/>
              <a:t>리서치해주셨습니다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17f9b510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17f9b510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182c19ddc4_6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182c19ddc4_6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182c19ddc4_6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182c19ddc4_6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1823f990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1823f990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1823f9900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1823f9900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출력값에서부터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시작해 타당성 점수 또는 기여도라 불리는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relevance score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입력단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방향으로 계산해 나가며 그 비중을 분배하는 방법이다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1823f9900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1823f9900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182c19ddc4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182c19ddc4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18106dc43b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18106dc43b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8106dc43b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8106dc43b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프로젝트를 소개해드리자면 </a:t>
            </a:r>
            <a:r>
              <a:rPr lang="en-US" altLang="ko-KR" dirty="0" err="1"/>
              <a:t>TUNiB</a:t>
            </a:r>
            <a:r>
              <a:rPr lang="ko-KR" altLang="en-US" dirty="0"/>
              <a:t>에서 제공한 한국어 위협 대화 </a:t>
            </a:r>
            <a:r>
              <a:rPr lang="ko-KR" altLang="en-US" dirty="0" err="1"/>
              <a:t>데이터셋인</a:t>
            </a:r>
            <a:r>
              <a:rPr lang="ko-KR" altLang="en-US" dirty="0"/>
              <a:t> </a:t>
            </a:r>
            <a:r>
              <a:rPr lang="en-US" altLang="ko-KR" dirty="0"/>
              <a:t>DKTC</a:t>
            </a:r>
            <a:r>
              <a:rPr lang="ko-KR" altLang="en-US" dirty="0"/>
              <a:t>를 활용한 다중 분류 태스크로 데이터의 구조는 </a:t>
            </a:r>
            <a:r>
              <a:rPr lang="en-US" altLang="ko-KR" dirty="0" err="1"/>
              <a:t>idx</a:t>
            </a:r>
            <a:r>
              <a:rPr lang="en-US" altLang="ko-KR" dirty="0"/>
              <a:t>, class, conversation</a:t>
            </a:r>
            <a:r>
              <a:rPr lang="ko-KR" altLang="en-US" dirty="0"/>
              <a:t>이며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8106dc43b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8106dc43b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가져온 외부 데이터 ai-hub에 대한 설명을 추가하는게 좋겠다!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8106dc43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18106dc43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82c19ddc4_6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82c19ddc4_6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82c19ddc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82c19ddc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82c19dd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82c19ddc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TUNiB 위협문장 분류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competition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조 이름 : ** X AI(필터링되었습니다.)</a:t>
            </a: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A4589B6-E11B-4987-AB9D-D1E72A6C0F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</a:t>
            </a:fld>
            <a:endParaRPr lang="ko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B9542F-9196-47B0-A425-8E56806E5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" y="0"/>
            <a:ext cx="1161826" cy="4948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동안 시도한 방법들 - 성능 개선 (Soft Voting)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50" y="3081375"/>
            <a:ext cx="738900" cy="7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7125" y="1940243"/>
            <a:ext cx="983800" cy="818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6275" y="3030243"/>
            <a:ext cx="983800" cy="818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6275" y="4120230"/>
            <a:ext cx="983800" cy="81842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 txBox="1"/>
          <p:nvPr/>
        </p:nvSpPr>
        <p:spPr>
          <a:xfrm>
            <a:off x="3637375" y="2149375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협박 클래스 점수 : 0.82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3646525" y="3239350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협박 클래스 점수 : 0.23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3646525" y="4329350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협박 클래스 점수 : 0.58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7" name="Google Shape;207;p22"/>
          <p:cNvCxnSpPr>
            <a:stCxn id="200" idx="3"/>
            <a:endCxn id="201" idx="1"/>
          </p:cNvCxnSpPr>
          <p:nvPr/>
        </p:nvCxnSpPr>
        <p:spPr>
          <a:xfrm rot="10800000" flipH="1">
            <a:off x="1239750" y="2349525"/>
            <a:ext cx="1247400" cy="1101300"/>
          </a:xfrm>
          <a:prstGeom prst="curvedConnector3">
            <a:avLst>
              <a:gd name="adj1" fmla="val 4999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8" name="Google Shape;208;p22"/>
          <p:cNvCxnSpPr>
            <a:stCxn id="200" idx="3"/>
            <a:endCxn id="203" idx="1"/>
          </p:cNvCxnSpPr>
          <p:nvPr/>
        </p:nvCxnSpPr>
        <p:spPr>
          <a:xfrm>
            <a:off x="1239750" y="3450825"/>
            <a:ext cx="1256400" cy="1078500"/>
          </a:xfrm>
          <a:prstGeom prst="curvedConnector3">
            <a:avLst>
              <a:gd name="adj1" fmla="val 5000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9" name="Google Shape;209;p22"/>
          <p:cNvCxnSpPr>
            <a:stCxn id="200" idx="3"/>
            <a:endCxn id="202" idx="1"/>
          </p:cNvCxnSpPr>
          <p:nvPr/>
        </p:nvCxnSpPr>
        <p:spPr>
          <a:xfrm rot="10800000" flipH="1">
            <a:off x="1239750" y="3439425"/>
            <a:ext cx="1256400" cy="1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0" name="Google Shape;210;p22"/>
          <p:cNvSpPr txBox="1"/>
          <p:nvPr/>
        </p:nvSpPr>
        <p:spPr>
          <a:xfrm>
            <a:off x="6547575" y="1939075"/>
            <a:ext cx="168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0.82 + 0.23 + 0.58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6547575" y="2359650"/>
            <a:ext cx="168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2" name="Google Shape;212;p22"/>
          <p:cNvCxnSpPr/>
          <p:nvPr/>
        </p:nvCxnSpPr>
        <p:spPr>
          <a:xfrm>
            <a:off x="6547575" y="2331150"/>
            <a:ext cx="1688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" name="Google Shape;213;p22"/>
          <p:cNvSpPr txBox="1"/>
          <p:nvPr/>
        </p:nvSpPr>
        <p:spPr>
          <a:xfrm>
            <a:off x="8236275" y="2131050"/>
            <a:ext cx="7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= 0.54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4" name="Google Shape;214;p22"/>
          <p:cNvCxnSpPr>
            <a:stCxn id="204" idx="3"/>
            <a:endCxn id="215" idx="1"/>
          </p:cNvCxnSpPr>
          <p:nvPr/>
        </p:nvCxnSpPr>
        <p:spPr>
          <a:xfrm rot="10800000" flipH="1">
            <a:off x="5650075" y="2348875"/>
            <a:ext cx="861300" cy="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" name="Google Shape;216;p22"/>
          <p:cNvCxnSpPr>
            <a:stCxn id="205" idx="3"/>
            <a:endCxn id="215" idx="1"/>
          </p:cNvCxnSpPr>
          <p:nvPr/>
        </p:nvCxnSpPr>
        <p:spPr>
          <a:xfrm rot="10800000" flipH="1">
            <a:off x="5659225" y="2348650"/>
            <a:ext cx="852300" cy="1090800"/>
          </a:xfrm>
          <a:prstGeom prst="bentConnector3">
            <a:avLst>
              <a:gd name="adj1" fmla="val 4999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Google Shape;217;p22"/>
          <p:cNvCxnSpPr>
            <a:stCxn id="206" idx="3"/>
            <a:endCxn id="215" idx="1"/>
          </p:cNvCxnSpPr>
          <p:nvPr/>
        </p:nvCxnSpPr>
        <p:spPr>
          <a:xfrm rot="10800000" flipH="1">
            <a:off x="5659225" y="2348750"/>
            <a:ext cx="852300" cy="2180700"/>
          </a:xfrm>
          <a:prstGeom prst="bentConnector3">
            <a:avLst>
              <a:gd name="adj1" fmla="val 4999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8" name="Google Shape;218;p22"/>
          <p:cNvSpPr txBox="1"/>
          <p:nvPr/>
        </p:nvSpPr>
        <p:spPr>
          <a:xfrm>
            <a:off x="6547575" y="3040438"/>
            <a:ext cx="168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0.24 + 0.92 + 0.31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6547575" y="3461013"/>
            <a:ext cx="168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0" name="Google Shape;220;p22"/>
          <p:cNvCxnSpPr/>
          <p:nvPr/>
        </p:nvCxnSpPr>
        <p:spPr>
          <a:xfrm>
            <a:off x="6547575" y="3432513"/>
            <a:ext cx="1688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22"/>
          <p:cNvSpPr txBox="1"/>
          <p:nvPr/>
        </p:nvSpPr>
        <p:spPr>
          <a:xfrm>
            <a:off x="8236275" y="3232413"/>
            <a:ext cx="7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= 0.49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2"/>
          <p:cNvSpPr/>
          <p:nvPr/>
        </p:nvSpPr>
        <p:spPr>
          <a:xfrm>
            <a:off x="6511475" y="2004325"/>
            <a:ext cx="2387400" cy="688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2"/>
          <p:cNvSpPr txBox="1"/>
          <p:nvPr/>
        </p:nvSpPr>
        <p:spPr>
          <a:xfrm>
            <a:off x="3646525" y="2394463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갈취 클래스 점수 : 0.24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2"/>
          <p:cNvSpPr txBox="1"/>
          <p:nvPr/>
        </p:nvSpPr>
        <p:spPr>
          <a:xfrm>
            <a:off x="3646525" y="3450813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갈취 클래스 점수 : 0.92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3637375" y="4507163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갈취 클래스 점수 : 0.31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22"/>
          <p:cNvSpPr/>
          <p:nvPr/>
        </p:nvSpPr>
        <p:spPr>
          <a:xfrm>
            <a:off x="6511475" y="3106425"/>
            <a:ext cx="2387400" cy="688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6" name="Google Shape;226;p22"/>
          <p:cNvCxnSpPr>
            <a:stCxn id="224" idx="3"/>
            <a:endCxn id="225" idx="1"/>
          </p:cNvCxnSpPr>
          <p:nvPr/>
        </p:nvCxnSpPr>
        <p:spPr>
          <a:xfrm rot="10800000" flipH="1">
            <a:off x="5650075" y="3450863"/>
            <a:ext cx="861300" cy="1256400"/>
          </a:xfrm>
          <a:prstGeom prst="bentConnector3">
            <a:avLst>
              <a:gd name="adj1" fmla="val 5000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" name="Google Shape;227;p22"/>
          <p:cNvCxnSpPr>
            <a:stCxn id="223" idx="3"/>
            <a:endCxn id="225" idx="1"/>
          </p:cNvCxnSpPr>
          <p:nvPr/>
        </p:nvCxnSpPr>
        <p:spPr>
          <a:xfrm rot="10800000" flipH="1">
            <a:off x="5659225" y="3450813"/>
            <a:ext cx="852300" cy="200100"/>
          </a:xfrm>
          <a:prstGeom prst="bentConnector3">
            <a:avLst>
              <a:gd name="adj1" fmla="val 4999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8" name="Google Shape;228;p22"/>
          <p:cNvCxnSpPr>
            <a:stCxn id="222" idx="3"/>
            <a:endCxn id="225" idx="1"/>
          </p:cNvCxnSpPr>
          <p:nvPr/>
        </p:nvCxnSpPr>
        <p:spPr>
          <a:xfrm>
            <a:off x="5659225" y="2594563"/>
            <a:ext cx="852300" cy="856200"/>
          </a:xfrm>
          <a:prstGeom prst="bentConnector3">
            <a:avLst>
              <a:gd name="adj1" fmla="val 4999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0" name="Google Shape;230;p22"/>
          <p:cNvSpPr txBox="1"/>
          <p:nvPr/>
        </p:nvSpPr>
        <p:spPr>
          <a:xfrm>
            <a:off x="3914125" y="1801900"/>
            <a:ext cx="147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klue/bert-base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2"/>
          <p:cNvSpPr txBox="1"/>
          <p:nvPr/>
        </p:nvSpPr>
        <p:spPr>
          <a:xfrm>
            <a:off x="3914125" y="2922650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skt/kogpt2-base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2"/>
          <p:cNvSpPr txBox="1"/>
          <p:nvPr/>
        </p:nvSpPr>
        <p:spPr>
          <a:xfrm>
            <a:off x="3864175" y="4043400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LSTM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2"/>
          <p:cNvSpPr txBox="1"/>
          <p:nvPr/>
        </p:nvSpPr>
        <p:spPr>
          <a:xfrm>
            <a:off x="6698825" y="1585863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협박 클래스 선택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2"/>
          <p:cNvSpPr txBox="1"/>
          <p:nvPr/>
        </p:nvSpPr>
        <p:spPr>
          <a:xfrm>
            <a:off x="-136050" y="3929138"/>
            <a:ext cx="201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한국어 대화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4,000개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" name="Google Shape;190;p21">
            <a:extLst>
              <a:ext uri="{FF2B5EF4-FFF2-40B4-BE49-F238E27FC236}">
                <a16:creationId xmlns:a16="http://schemas.microsoft.com/office/drawing/2014/main" id="{10DD9AE9-3112-4254-BC25-EBE47D38D551}"/>
              </a:ext>
            </a:extLst>
          </p:cNvPr>
          <p:cNvSpPr txBox="1"/>
          <p:nvPr/>
        </p:nvSpPr>
        <p:spPr>
          <a:xfrm>
            <a:off x="729450" y="1400850"/>
            <a:ext cx="181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F1-scroe</a:t>
            </a:r>
            <a:r>
              <a:rPr lang="ko" dirty="0">
                <a:latin typeface="Lato"/>
                <a:ea typeface="Lato"/>
                <a:cs typeface="Lato"/>
                <a:sym typeface="Lato"/>
              </a:rPr>
              <a:t> :  </a:t>
            </a: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0.673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91F6E3-828C-4CC4-8B93-66E38E1374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10</a:t>
            </a:fld>
            <a:endParaRPr lang="ko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동안 시도한 방법들 - 성능 개선 (데이터 추가-1)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" name="Google Shape;2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675" y="2435625"/>
            <a:ext cx="738900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 txBox="1"/>
          <p:nvPr/>
        </p:nvSpPr>
        <p:spPr>
          <a:xfrm>
            <a:off x="729450" y="1400850"/>
            <a:ext cx="274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한국어 SNS 데이터 선택 이유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3"/>
          <p:cNvSpPr txBox="1"/>
          <p:nvPr/>
        </p:nvSpPr>
        <p:spPr>
          <a:xfrm>
            <a:off x="497775" y="3174513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한국어 SNS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3"/>
          <p:cNvSpPr txBox="1"/>
          <p:nvPr/>
        </p:nvSpPr>
        <p:spPr>
          <a:xfrm>
            <a:off x="2139975" y="3213050"/>
            <a:ext cx="6105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카카오톡에서 사용할 법한 개인 관계, 일상 대화가 포함된 데이터셋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TUNiB 데이터 형식에 맞추어서  </a:t>
            </a:r>
            <a:r>
              <a:rPr lang="ko" b="1">
                <a:latin typeface="Lato"/>
                <a:ea typeface="Lato"/>
                <a:cs typeface="Lato"/>
                <a:sym typeface="Lato"/>
              </a:rPr>
              <a:t>약  160만개</a:t>
            </a:r>
            <a:r>
              <a:rPr lang="ko">
                <a:latin typeface="Lato"/>
                <a:ea typeface="Lato"/>
                <a:cs typeface="Lato"/>
                <a:sym typeface="Lato"/>
              </a:rPr>
              <a:t>의 일반 대화 데이터 수집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9975" y="1839581"/>
            <a:ext cx="3165345" cy="13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5328" y="1820313"/>
            <a:ext cx="2440110" cy="137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17EBA0-C0EB-4CEE-8DA8-398A4516BF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11</a:t>
            </a:fld>
            <a:endParaRPr lang="ko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동안 시도한 방법들 - 성능 개선 (데이터 추가-1)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2" name="Google Shape;2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100" y="2202300"/>
            <a:ext cx="738900" cy="7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100" y="3676675"/>
            <a:ext cx="738900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4"/>
          <p:cNvSpPr txBox="1"/>
          <p:nvPr/>
        </p:nvSpPr>
        <p:spPr>
          <a:xfrm>
            <a:off x="1168200" y="2941188"/>
            <a:ext cx="201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한국어 SNS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4,000개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4"/>
          <p:cNvSpPr txBox="1"/>
          <p:nvPr/>
        </p:nvSpPr>
        <p:spPr>
          <a:xfrm>
            <a:off x="1168200" y="4481538"/>
            <a:ext cx="201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한국어 대화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4,000개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6" name="Google Shape;2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1900" y="2858243"/>
            <a:ext cx="983800" cy="81842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4"/>
          <p:cNvSpPr txBox="1"/>
          <p:nvPr/>
        </p:nvSpPr>
        <p:spPr>
          <a:xfrm>
            <a:off x="3833250" y="2571750"/>
            <a:ext cx="147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klue/bert-base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8" name="Google Shape;258;p24"/>
          <p:cNvCxnSpPr>
            <a:stCxn id="252" idx="3"/>
            <a:endCxn id="256" idx="1"/>
          </p:cNvCxnSpPr>
          <p:nvPr/>
        </p:nvCxnSpPr>
        <p:spPr>
          <a:xfrm>
            <a:off x="2544000" y="2571750"/>
            <a:ext cx="1537800" cy="695700"/>
          </a:xfrm>
          <a:prstGeom prst="bentConnector3">
            <a:avLst>
              <a:gd name="adj1" fmla="val 5000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9" name="Google Shape;259;p24"/>
          <p:cNvCxnSpPr>
            <a:stCxn id="253" idx="3"/>
            <a:endCxn id="256" idx="1"/>
          </p:cNvCxnSpPr>
          <p:nvPr/>
        </p:nvCxnSpPr>
        <p:spPr>
          <a:xfrm rot="10800000" flipH="1">
            <a:off x="2544000" y="3267325"/>
            <a:ext cx="1537800" cy="778800"/>
          </a:xfrm>
          <a:prstGeom prst="bentConnector3">
            <a:avLst>
              <a:gd name="adj1" fmla="val 5000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0" name="Google Shape;260;p24"/>
          <p:cNvSpPr txBox="1"/>
          <p:nvPr/>
        </p:nvSpPr>
        <p:spPr>
          <a:xfrm>
            <a:off x="5890550" y="2143038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협박 대화 점수 : 0.72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4"/>
          <p:cNvSpPr txBox="1"/>
          <p:nvPr/>
        </p:nvSpPr>
        <p:spPr>
          <a:xfrm>
            <a:off x="5890550" y="2617013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갈취 대화 점수 : 0.12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24"/>
          <p:cNvSpPr txBox="1"/>
          <p:nvPr/>
        </p:nvSpPr>
        <p:spPr>
          <a:xfrm>
            <a:off x="5890400" y="3078338"/>
            <a:ext cx="290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직장내 괴롭힘 대화 점수 : 0.08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4"/>
          <p:cNvSpPr txBox="1"/>
          <p:nvPr/>
        </p:nvSpPr>
        <p:spPr>
          <a:xfrm>
            <a:off x="5890550" y="3552300"/>
            <a:ext cx="244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기타 괴롭힘 대화 점수 : 0.06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4"/>
          <p:cNvSpPr txBox="1"/>
          <p:nvPr/>
        </p:nvSpPr>
        <p:spPr>
          <a:xfrm>
            <a:off x="5890550" y="4013613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일반 대화 점수 : 0.02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5" name="Google Shape;265;p24"/>
          <p:cNvCxnSpPr>
            <a:stCxn id="256" idx="3"/>
            <a:endCxn id="262" idx="1"/>
          </p:cNvCxnSpPr>
          <p:nvPr/>
        </p:nvCxnSpPr>
        <p:spPr>
          <a:xfrm>
            <a:off x="5065700" y="3267453"/>
            <a:ext cx="824700" cy="1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6" name="Google Shape;266;p24"/>
          <p:cNvCxnSpPr>
            <a:stCxn id="256" idx="3"/>
            <a:endCxn id="261" idx="1"/>
          </p:cNvCxnSpPr>
          <p:nvPr/>
        </p:nvCxnSpPr>
        <p:spPr>
          <a:xfrm rot="10800000" flipH="1">
            <a:off x="5065700" y="2817153"/>
            <a:ext cx="824700" cy="450300"/>
          </a:xfrm>
          <a:prstGeom prst="bentConnector3">
            <a:avLst>
              <a:gd name="adj1" fmla="val 5000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7" name="Google Shape;267;p24"/>
          <p:cNvCxnSpPr>
            <a:stCxn id="256" idx="3"/>
            <a:endCxn id="263" idx="1"/>
          </p:cNvCxnSpPr>
          <p:nvPr/>
        </p:nvCxnSpPr>
        <p:spPr>
          <a:xfrm>
            <a:off x="5065700" y="3267453"/>
            <a:ext cx="824700" cy="484800"/>
          </a:xfrm>
          <a:prstGeom prst="bentConnector3">
            <a:avLst>
              <a:gd name="adj1" fmla="val 5000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8" name="Google Shape;268;p24"/>
          <p:cNvCxnSpPr>
            <a:stCxn id="256" idx="3"/>
            <a:endCxn id="260" idx="1"/>
          </p:cNvCxnSpPr>
          <p:nvPr/>
        </p:nvCxnSpPr>
        <p:spPr>
          <a:xfrm rot="10800000" flipH="1">
            <a:off x="5065700" y="2343153"/>
            <a:ext cx="824700" cy="924300"/>
          </a:xfrm>
          <a:prstGeom prst="bentConnector3">
            <a:avLst>
              <a:gd name="adj1" fmla="val 5000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9" name="Google Shape;269;p24"/>
          <p:cNvCxnSpPr>
            <a:stCxn id="256" idx="3"/>
            <a:endCxn id="264" idx="1"/>
          </p:cNvCxnSpPr>
          <p:nvPr/>
        </p:nvCxnSpPr>
        <p:spPr>
          <a:xfrm>
            <a:off x="5065700" y="3267453"/>
            <a:ext cx="824700" cy="946200"/>
          </a:xfrm>
          <a:prstGeom prst="bentConnector3">
            <a:avLst>
              <a:gd name="adj1" fmla="val 5000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0" name="Google Shape;270;p24"/>
          <p:cNvSpPr/>
          <p:nvPr/>
        </p:nvSpPr>
        <p:spPr>
          <a:xfrm>
            <a:off x="5917550" y="2152350"/>
            <a:ext cx="2012700" cy="400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90;p21">
            <a:extLst>
              <a:ext uri="{FF2B5EF4-FFF2-40B4-BE49-F238E27FC236}">
                <a16:creationId xmlns:a16="http://schemas.microsoft.com/office/drawing/2014/main" id="{61CAE0B3-443D-41EB-96B5-54176B6AA27A}"/>
              </a:ext>
            </a:extLst>
          </p:cNvPr>
          <p:cNvSpPr txBox="1"/>
          <p:nvPr/>
        </p:nvSpPr>
        <p:spPr>
          <a:xfrm>
            <a:off x="729450" y="1400850"/>
            <a:ext cx="181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F1-scroe</a:t>
            </a:r>
            <a:r>
              <a:rPr lang="ko" dirty="0">
                <a:latin typeface="Lato"/>
                <a:ea typeface="Lato"/>
                <a:cs typeface="Lato"/>
                <a:sym typeface="Lato"/>
              </a:rPr>
              <a:t> :  </a:t>
            </a: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0.821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576A1F-E9CF-445B-8278-53C975EC7F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12</a:t>
            </a:fld>
            <a:endParaRPr lang="ko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8414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동안 시도한 방법들 - 성능 개선 (학습률 스케줄링)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5"/>
          <p:cNvSpPr txBox="1"/>
          <p:nvPr/>
        </p:nvSpPr>
        <p:spPr>
          <a:xfrm>
            <a:off x="2544000" y="1400850"/>
            <a:ext cx="5598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일반 대화 : 무작위 SNS 데이터 4000개, 한국어 대화 데이터 4000개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 : klue/bert-base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epoch : 3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lr_scheduler : 0.5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8" name="Google Shape;278;p25"/>
          <p:cNvCxnSpPr/>
          <p:nvPr/>
        </p:nvCxnSpPr>
        <p:spPr>
          <a:xfrm>
            <a:off x="2024850" y="4504000"/>
            <a:ext cx="40029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" name="Google Shape;279;p25"/>
          <p:cNvCxnSpPr/>
          <p:nvPr/>
        </p:nvCxnSpPr>
        <p:spPr>
          <a:xfrm rot="10800000">
            <a:off x="2535875" y="2804250"/>
            <a:ext cx="0" cy="21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0" name="Google Shape;280;p25"/>
          <p:cNvSpPr/>
          <p:nvPr/>
        </p:nvSpPr>
        <p:spPr>
          <a:xfrm>
            <a:off x="3024675" y="3082050"/>
            <a:ext cx="666600" cy="1422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5"/>
          <p:cNvSpPr/>
          <p:nvPr/>
        </p:nvSpPr>
        <p:spPr>
          <a:xfrm>
            <a:off x="3988025" y="3618450"/>
            <a:ext cx="666600" cy="8856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5"/>
          <p:cNvSpPr/>
          <p:nvPr/>
        </p:nvSpPr>
        <p:spPr>
          <a:xfrm>
            <a:off x="4951375" y="4118350"/>
            <a:ext cx="666600" cy="3858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5"/>
          <p:cNvSpPr txBox="1"/>
          <p:nvPr/>
        </p:nvSpPr>
        <p:spPr>
          <a:xfrm>
            <a:off x="6102075" y="4311100"/>
            <a:ext cx="72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epcoh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25"/>
          <p:cNvSpPr txBox="1"/>
          <p:nvPr/>
        </p:nvSpPr>
        <p:spPr>
          <a:xfrm>
            <a:off x="2325725" y="2388750"/>
            <a:ext cx="42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lr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25"/>
          <p:cNvSpPr txBox="1"/>
          <p:nvPr/>
        </p:nvSpPr>
        <p:spPr>
          <a:xfrm>
            <a:off x="3219075" y="4584925"/>
            <a:ext cx="27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25"/>
          <p:cNvSpPr txBox="1"/>
          <p:nvPr/>
        </p:nvSpPr>
        <p:spPr>
          <a:xfrm>
            <a:off x="4180075" y="4584925"/>
            <a:ext cx="27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25"/>
          <p:cNvSpPr txBox="1"/>
          <p:nvPr/>
        </p:nvSpPr>
        <p:spPr>
          <a:xfrm>
            <a:off x="5141075" y="4584925"/>
            <a:ext cx="27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5"/>
          <p:cNvSpPr txBox="1"/>
          <p:nvPr/>
        </p:nvSpPr>
        <p:spPr>
          <a:xfrm>
            <a:off x="1813625" y="2885125"/>
            <a:ext cx="66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5e-5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25"/>
          <p:cNvSpPr txBox="1"/>
          <p:nvPr/>
        </p:nvSpPr>
        <p:spPr>
          <a:xfrm>
            <a:off x="1737425" y="3411213"/>
            <a:ext cx="85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2.5e-5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5"/>
          <p:cNvSpPr txBox="1"/>
          <p:nvPr/>
        </p:nvSpPr>
        <p:spPr>
          <a:xfrm>
            <a:off x="1643850" y="3937313"/>
            <a:ext cx="85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1.25e-5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1" name="Google Shape;291;p25"/>
          <p:cNvCxnSpPr/>
          <p:nvPr/>
        </p:nvCxnSpPr>
        <p:spPr>
          <a:xfrm flipH="1">
            <a:off x="2423875" y="4118350"/>
            <a:ext cx="2860800" cy="1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25"/>
          <p:cNvCxnSpPr>
            <a:stCxn id="281" idx="0"/>
          </p:cNvCxnSpPr>
          <p:nvPr/>
        </p:nvCxnSpPr>
        <p:spPr>
          <a:xfrm rot="10800000">
            <a:off x="2423825" y="3616050"/>
            <a:ext cx="18975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25"/>
          <p:cNvCxnSpPr>
            <a:stCxn id="280" idx="0"/>
          </p:cNvCxnSpPr>
          <p:nvPr/>
        </p:nvCxnSpPr>
        <p:spPr>
          <a:xfrm flipH="1">
            <a:off x="2423775" y="3082050"/>
            <a:ext cx="9342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190;p21">
            <a:extLst>
              <a:ext uri="{FF2B5EF4-FFF2-40B4-BE49-F238E27FC236}">
                <a16:creationId xmlns:a16="http://schemas.microsoft.com/office/drawing/2014/main" id="{408B3573-D442-4B5A-9848-3FC4C1C52C38}"/>
              </a:ext>
            </a:extLst>
          </p:cNvPr>
          <p:cNvSpPr txBox="1"/>
          <p:nvPr/>
        </p:nvSpPr>
        <p:spPr>
          <a:xfrm>
            <a:off x="729450" y="1400850"/>
            <a:ext cx="181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F1-scroe</a:t>
            </a:r>
            <a:r>
              <a:rPr lang="ko" dirty="0">
                <a:latin typeface="Lato"/>
                <a:ea typeface="Lato"/>
                <a:cs typeface="Lato"/>
                <a:sym typeface="Lato"/>
              </a:rPr>
              <a:t> :  </a:t>
            </a: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0.829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4D791-CE02-4217-A745-6F80940E63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13</a:t>
            </a:fld>
            <a:endParaRPr lang="ko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동안 시도한 방법들 - 성능 개선 (데이터 추가-2)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9" name="Google Shape;2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675" y="2435625"/>
            <a:ext cx="738900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6"/>
          <p:cNvSpPr txBox="1"/>
          <p:nvPr/>
        </p:nvSpPr>
        <p:spPr>
          <a:xfrm>
            <a:off x="729450" y="1400850"/>
            <a:ext cx="274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감정 말뭉치 데이터 선택 이유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26"/>
          <p:cNvSpPr txBox="1"/>
          <p:nvPr/>
        </p:nvSpPr>
        <p:spPr>
          <a:xfrm>
            <a:off x="497775" y="3174513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감정 말뭉치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6"/>
          <p:cNvSpPr txBox="1"/>
          <p:nvPr/>
        </p:nvSpPr>
        <p:spPr>
          <a:xfrm>
            <a:off x="2609999" y="3174525"/>
            <a:ext cx="6082325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ko" dirty="0">
                <a:latin typeface="Lato"/>
                <a:ea typeface="Lato"/>
                <a:cs typeface="Lato"/>
                <a:sym typeface="Lato"/>
              </a:rPr>
              <a:t>리더보드용 테스트 데이터에서 챗봇말투와 비슷한 데이터 발견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ko" dirty="0">
                <a:latin typeface="Lato"/>
                <a:ea typeface="Lato"/>
                <a:cs typeface="Lato"/>
                <a:sym typeface="Lato"/>
              </a:rPr>
              <a:t>TUNiB 데이터 형식에 맞추어서 </a:t>
            </a:r>
            <a:r>
              <a:rPr lang="ko" b="1" dirty="0">
                <a:latin typeface="Lato"/>
                <a:ea typeface="Lato"/>
                <a:cs typeface="Lato"/>
                <a:sym typeface="Lato"/>
              </a:rPr>
              <a:t>약  13만개</a:t>
            </a:r>
            <a:r>
              <a:rPr lang="ko" dirty="0">
                <a:latin typeface="Lato"/>
                <a:ea typeface="Lato"/>
                <a:cs typeface="Lato"/>
                <a:sym typeface="Lato"/>
              </a:rPr>
              <a:t>의 일반 대화 데이터 수집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3" name="Google Shape;30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0000" y="2113531"/>
            <a:ext cx="6082326" cy="9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3F24AA-5158-4645-ADCA-9600425DFC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14</a:t>
            </a:fld>
            <a:endParaRPr lang="ko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동안 시도한 방법들 - 성능 개선 (데이터 추가-2)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7"/>
          <p:cNvSpPr txBox="1"/>
          <p:nvPr/>
        </p:nvSpPr>
        <p:spPr>
          <a:xfrm>
            <a:off x="7498075" y="4166300"/>
            <a:ext cx="1477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Fine-tuning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epoch : 5 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lr_schduler : 0.2</a:t>
            </a:r>
            <a:endParaRPr/>
          </a:p>
        </p:txBody>
      </p:sp>
      <p:pic>
        <p:nvPicPr>
          <p:cNvPr id="311" name="Google Shape;3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600" y="2821450"/>
            <a:ext cx="53520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7"/>
          <p:cNvSpPr txBox="1"/>
          <p:nvPr/>
        </p:nvSpPr>
        <p:spPr>
          <a:xfrm>
            <a:off x="323850" y="3356638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한국어 SNS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3" name="Google Shape;3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600" y="3738800"/>
            <a:ext cx="53520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7"/>
          <p:cNvSpPr txBox="1"/>
          <p:nvPr/>
        </p:nvSpPr>
        <p:spPr>
          <a:xfrm>
            <a:off x="323850" y="4273988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한국어 대화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825" y="3225125"/>
            <a:ext cx="53520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7"/>
          <p:cNvSpPr txBox="1"/>
          <p:nvPr/>
        </p:nvSpPr>
        <p:spPr>
          <a:xfrm>
            <a:off x="1184075" y="3760313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감성 말뭉치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7" name="Google Shape;3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8125" y="3328130"/>
            <a:ext cx="983800" cy="8184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27"/>
          <p:cNvCxnSpPr>
            <a:stCxn id="319" idx="6"/>
            <a:endCxn id="317" idx="1"/>
          </p:cNvCxnSpPr>
          <p:nvPr/>
        </p:nvCxnSpPr>
        <p:spPr>
          <a:xfrm>
            <a:off x="2705875" y="3737350"/>
            <a:ext cx="4792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20" name="Google Shape;3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775" y="2289825"/>
            <a:ext cx="53520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7"/>
          <p:cNvSpPr txBox="1"/>
          <p:nvPr/>
        </p:nvSpPr>
        <p:spPr>
          <a:xfrm>
            <a:off x="2077025" y="2824913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SNS 데이터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2" name="Google Shape;32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9725" y="2148218"/>
            <a:ext cx="983800" cy="8184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p27"/>
          <p:cNvCxnSpPr>
            <a:stCxn id="320" idx="3"/>
            <a:endCxn id="322" idx="1"/>
          </p:cNvCxnSpPr>
          <p:nvPr/>
        </p:nvCxnSpPr>
        <p:spPr>
          <a:xfrm>
            <a:off x="3350975" y="2557425"/>
            <a:ext cx="738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4" name="Google Shape;324;p27"/>
          <p:cNvSpPr txBox="1"/>
          <p:nvPr/>
        </p:nvSpPr>
        <p:spPr>
          <a:xfrm>
            <a:off x="5637825" y="2141788"/>
            <a:ext cx="2012700" cy="831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일반대화가 아니라고 분류한 데이터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350개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5" name="Google Shape;325;p27"/>
          <p:cNvCxnSpPr>
            <a:stCxn id="322" idx="3"/>
            <a:endCxn id="324" idx="1"/>
          </p:cNvCxnSpPr>
          <p:nvPr/>
        </p:nvCxnSpPr>
        <p:spPr>
          <a:xfrm>
            <a:off x="5073525" y="2557428"/>
            <a:ext cx="564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9" name="Google Shape;319;p27"/>
          <p:cNvSpPr/>
          <p:nvPr/>
        </p:nvSpPr>
        <p:spPr>
          <a:xfrm>
            <a:off x="439675" y="2637550"/>
            <a:ext cx="2266200" cy="21996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6" name="Google Shape;326;p27"/>
          <p:cNvCxnSpPr>
            <a:stCxn id="324" idx="2"/>
            <a:endCxn id="327" idx="0"/>
          </p:cNvCxnSpPr>
          <p:nvPr/>
        </p:nvCxnSpPr>
        <p:spPr>
          <a:xfrm rot="5400000">
            <a:off x="5048775" y="1997488"/>
            <a:ext cx="619800" cy="2571000"/>
          </a:xfrm>
          <a:prstGeom prst="bentConnector3">
            <a:avLst>
              <a:gd name="adj1" fmla="val 50003"/>
            </a:avLst>
          </a:prstGeom>
          <a:noFill/>
          <a:ln w="28575" cap="flat" cmpd="sng">
            <a:solidFill>
              <a:srgbClr val="3838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7" name="Google Shape;327;p27"/>
          <p:cNvSpPr/>
          <p:nvPr/>
        </p:nvSpPr>
        <p:spPr>
          <a:xfrm>
            <a:off x="3703850" y="3592925"/>
            <a:ext cx="738900" cy="27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+</a:t>
            </a:r>
            <a:endParaRPr b="1"/>
          </a:p>
        </p:txBody>
      </p:sp>
      <p:sp>
        <p:nvSpPr>
          <p:cNvPr id="328" name="Google Shape;328;p27"/>
          <p:cNvSpPr txBox="1"/>
          <p:nvPr/>
        </p:nvSpPr>
        <p:spPr>
          <a:xfrm>
            <a:off x="940975" y="2143050"/>
            <a:ext cx="12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각 5,000개씩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27"/>
          <p:cNvSpPr txBox="1"/>
          <p:nvPr/>
        </p:nvSpPr>
        <p:spPr>
          <a:xfrm>
            <a:off x="7251275" y="2930500"/>
            <a:ext cx="147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3차시기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klue/bert-base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7"/>
          <p:cNvSpPr txBox="1"/>
          <p:nvPr/>
        </p:nvSpPr>
        <p:spPr>
          <a:xfrm>
            <a:off x="3842875" y="1754438"/>
            <a:ext cx="147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2차시기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klue/bert-base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Google Shape;190;p21">
            <a:extLst>
              <a:ext uri="{FF2B5EF4-FFF2-40B4-BE49-F238E27FC236}">
                <a16:creationId xmlns:a16="http://schemas.microsoft.com/office/drawing/2014/main" id="{212792ED-BE50-41C8-936B-257FC7AD48D8}"/>
              </a:ext>
            </a:extLst>
          </p:cNvPr>
          <p:cNvSpPr txBox="1"/>
          <p:nvPr/>
        </p:nvSpPr>
        <p:spPr>
          <a:xfrm>
            <a:off x="729450" y="1400850"/>
            <a:ext cx="181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F1-scroe</a:t>
            </a:r>
            <a:r>
              <a:rPr lang="ko" dirty="0">
                <a:latin typeface="Lato"/>
                <a:ea typeface="Lato"/>
                <a:cs typeface="Lato"/>
                <a:sym typeface="Lato"/>
              </a:rPr>
              <a:t> :  </a:t>
            </a: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0.865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E9974-350C-4FD9-9D0B-72BDB082AB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15</a:t>
            </a:fld>
            <a:endParaRPr lang="ko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8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동안 시도한 방법들 - 성능 개선 (추가 사전학습)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8"/>
          <p:cNvSpPr txBox="1"/>
          <p:nvPr/>
        </p:nvSpPr>
        <p:spPr>
          <a:xfrm>
            <a:off x="2544000" y="1400850"/>
            <a:ext cx="66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 : 일반대화 데이터로 사전학습시킨 klue/bert-base (TAPT 적용) </a:t>
            </a:r>
            <a:endParaRPr/>
          </a:p>
        </p:txBody>
      </p:sp>
      <p:pic>
        <p:nvPicPr>
          <p:cNvPr id="338" name="Google Shape;3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500" y="2101650"/>
            <a:ext cx="53520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8"/>
          <p:cNvSpPr txBox="1"/>
          <p:nvPr/>
        </p:nvSpPr>
        <p:spPr>
          <a:xfrm>
            <a:off x="778750" y="2636738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SNS 데이터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0" name="Google Shape;3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500" y="2976600"/>
            <a:ext cx="53520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8"/>
          <p:cNvSpPr txBox="1"/>
          <p:nvPr/>
        </p:nvSpPr>
        <p:spPr>
          <a:xfrm>
            <a:off x="778750" y="3511688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감성 말뭉치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p28"/>
          <p:cNvSpPr/>
          <p:nvPr/>
        </p:nvSpPr>
        <p:spPr>
          <a:xfrm>
            <a:off x="1126875" y="1973900"/>
            <a:ext cx="1344300" cy="20109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8"/>
          <p:cNvSpPr txBox="1"/>
          <p:nvPr/>
        </p:nvSpPr>
        <p:spPr>
          <a:xfrm>
            <a:off x="1074100" y="3984800"/>
            <a:ext cx="1469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Lato"/>
                <a:ea typeface="Lato"/>
                <a:cs typeface="Lato"/>
                <a:sym typeface="Lato"/>
              </a:rPr>
              <a:t>사전학습용 170만개 데이터</a:t>
            </a:r>
            <a:endParaRPr b="1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4" name="Google Shape;3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450" y="2505325"/>
            <a:ext cx="938075" cy="9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8"/>
          <p:cNvSpPr txBox="1"/>
          <p:nvPr/>
        </p:nvSpPr>
        <p:spPr>
          <a:xfrm>
            <a:off x="3261697" y="3980300"/>
            <a:ext cx="3201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Lato"/>
                <a:ea typeface="Lato"/>
                <a:cs typeface="Lato"/>
                <a:sym typeface="Lato"/>
              </a:rPr>
              <a:t>기존 klue/bert-base 모델에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Lato"/>
                <a:ea typeface="Lato"/>
                <a:cs typeface="Lato"/>
                <a:sym typeface="Lato"/>
              </a:rPr>
              <a:t>Masked Language Model(MLM)</a:t>
            </a:r>
            <a:endParaRPr b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Lato"/>
                <a:ea typeface="Lato"/>
                <a:cs typeface="Lato"/>
                <a:sym typeface="Lato"/>
              </a:rPr>
              <a:t>방식으로 사전학습 2 epoch 진행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6" name="Google Shape;34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2325" y="2581430"/>
            <a:ext cx="983800" cy="81842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8"/>
          <p:cNvSpPr txBox="1"/>
          <p:nvPr/>
        </p:nvSpPr>
        <p:spPr>
          <a:xfrm>
            <a:off x="6038822" y="3984800"/>
            <a:ext cx="3201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사전학습이 추가적으로 진행된 klue/bert-base 모델 완성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8" name="Google Shape;348;p28"/>
          <p:cNvCxnSpPr>
            <a:stCxn id="342" idx="3"/>
            <a:endCxn id="349" idx="1"/>
          </p:cNvCxnSpPr>
          <p:nvPr/>
        </p:nvCxnSpPr>
        <p:spPr>
          <a:xfrm>
            <a:off x="2471175" y="2979350"/>
            <a:ext cx="1638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0" name="Google Shape;350;p28"/>
          <p:cNvCxnSpPr>
            <a:stCxn id="349" idx="3"/>
            <a:endCxn id="351" idx="1"/>
          </p:cNvCxnSpPr>
          <p:nvPr/>
        </p:nvCxnSpPr>
        <p:spPr>
          <a:xfrm>
            <a:off x="5453900" y="2979350"/>
            <a:ext cx="1458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9" name="Google Shape;349;p28"/>
          <p:cNvSpPr/>
          <p:nvPr/>
        </p:nvSpPr>
        <p:spPr>
          <a:xfrm>
            <a:off x="4109600" y="1973900"/>
            <a:ext cx="1344300" cy="20109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8"/>
          <p:cNvSpPr/>
          <p:nvPr/>
        </p:nvSpPr>
        <p:spPr>
          <a:xfrm>
            <a:off x="6912075" y="1973900"/>
            <a:ext cx="1344300" cy="20109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0;p21">
            <a:extLst>
              <a:ext uri="{FF2B5EF4-FFF2-40B4-BE49-F238E27FC236}">
                <a16:creationId xmlns:a16="http://schemas.microsoft.com/office/drawing/2014/main" id="{C96FC49D-418C-433D-A634-1569027E5BC1}"/>
              </a:ext>
            </a:extLst>
          </p:cNvPr>
          <p:cNvSpPr txBox="1"/>
          <p:nvPr/>
        </p:nvSpPr>
        <p:spPr>
          <a:xfrm>
            <a:off x="729450" y="1400850"/>
            <a:ext cx="181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F1-scroe</a:t>
            </a:r>
            <a:r>
              <a:rPr lang="ko" dirty="0">
                <a:latin typeface="Lato"/>
                <a:ea typeface="Lato"/>
                <a:cs typeface="Lato"/>
                <a:sym typeface="Lato"/>
              </a:rPr>
              <a:t> :  </a:t>
            </a: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0.875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86BBD40-7C60-4AAE-88F1-9575C5E159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16</a:t>
            </a:fld>
            <a:endParaRPr lang="ko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동안 시도한 방법들 - 성능 개선 (역번역)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9"/>
          <p:cNvSpPr txBox="1"/>
          <p:nvPr/>
        </p:nvSpPr>
        <p:spPr>
          <a:xfrm>
            <a:off x="2544000" y="1400850"/>
            <a:ext cx="66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위협 데이터 Data augmentation : back translation</a:t>
            </a:r>
            <a:endParaRPr/>
          </a:p>
        </p:txBody>
      </p:sp>
      <p:pic>
        <p:nvPicPr>
          <p:cNvPr id="359" name="Google Shape;3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000" y="2860600"/>
            <a:ext cx="53520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9"/>
          <p:cNvSpPr txBox="1"/>
          <p:nvPr/>
        </p:nvSpPr>
        <p:spPr>
          <a:xfrm>
            <a:off x="173250" y="3395688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TUNiB 데이터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29"/>
          <p:cNvSpPr txBox="1"/>
          <p:nvPr/>
        </p:nvSpPr>
        <p:spPr>
          <a:xfrm>
            <a:off x="5044025" y="1876225"/>
            <a:ext cx="75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한국어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2" name="Google Shape;3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3175" y="1808725"/>
            <a:ext cx="53520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3175" y="2860600"/>
            <a:ext cx="53520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3175" y="3912475"/>
            <a:ext cx="53520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9"/>
          <p:cNvSpPr txBox="1"/>
          <p:nvPr/>
        </p:nvSpPr>
        <p:spPr>
          <a:xfrm>
            <a:off x="49800" y="2327725"/>
            <a:ext cx="225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기존 3950개의 위협 문장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29"/>
          <p:cNvSpPr txBox="1"/>
          <p:nvPr/>
        </p:nvSpPr>
        <p:spPr>
          <a:xfrm>
            <a:off x="6040725" y="1876225"/>
            <a:ext cx="75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영어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29"/>
          <p:cNvSpPr txBox="1"/>
          <p:nvPr/>
        </p:nvSpPr>
        <p:spPr>
          <a:xfrm>
            <a:off x="7037425" y="1876225"/>
            <a:ext cx="75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한국어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8" name="Google Shape;368;p29"/>
          <p:cNvCxnSpPr>
            <a:stCxn id="361" idx="3"/>
            <a:endCxn id="366" idx="1"/>
          </p:cNvCxnSpPr>
          <p:nvPr/>
        </p:nvCxnSpPr>
        <p:spPr>
          <a:xfrm>
            <a:off x="5799425" y="2076325"/>
            <a:ext cx="24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9" name="Google Shape;369;p29"/>
          <p:cNvCxnSpPr>
            <a:stCxn id="366" idx="3"/>
            <a:endCxn id="367" idx="1"/>
          </p:cNvCxnSpPr>
          <p:nvPr/>
        </p:nvCxnSpPr>
        <p:spPr>
          <a:xfrm>
            <a:off x="6796125" y="2076325"/>
            <a:ext cx="24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" name="Google Shape;370;p29"/>
          <p:cNvCxnSpPr>
            <a:stCxn id="359" idx="3"/>
            <a:endCxn id="363" idx="1"/>
          </p:cNvCxnSpPr>
          <p:nvPr/>
        </p:nvCxnSpPr>
        <p:spPr>
          <a:xfrm>
            <a:off x="1447200" y="3128200"/>
            <a:ext cx="3006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1" name="Google Shape;371;p29"/>
          <p:cNvCxnSpPr>
            <a:endCxn id="362" idx="1"/>
          </p:cNvCxnSpPr>
          <p:nvPr/>
        </p:nvCxnSpPr>
        <p:spPr>
          <a:xfrm rot="10800000" flipH="1">
            <a:off x="1904375" y="2076325"/>
            <a:ext cx="2548800" cy="1051800"/>
          </a:xfrm>
          <a:prstGeom prst="bentConnector3">
            <a:avLst>
              <a:gd name="adj1" fmla="val 80448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2" name="Google Shape;372;p29"/>
          <p:cNvCxnSpPr/>
          <p:nvPr/>
        </p:nvCxnSpPr>
        <p:spPr>
          <a:xfrm>
            <a:off x="1391500" y="3128275"/>
            <a:ext cx="3006000" cy="1051800"/>
          </a:xfrm>
          <a:prstGeom prst="bentConnector3">
            <a:avLst>
              <a:gd name="adj1" fmla="val 8527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3" name="Google Shape;373;p29"/>
          <p:cNvSpPr txBox="1"/>
          <p:nvPr/>
        </p:nvSpPr>
        <p:spPr>
          <a:xfrm>
            <a:off x="1904375" y="2727988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pororo 패키지로 번역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p29"/>
          <p:cNvSpPr txBox="1"/>
          <p:nvPr/>
        </p:nvSpPr>
        <p:spPr>
          <a:xfrm>
            <a:off x="5044025" y="2928100"/>
            <a:ext cx="75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한국어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p29"/>
          <p:cNvSpPr txBox="1"/>
          <p:nvPr/>
        </p:nvSpPr>
        <p:spPr>
          <a:xfrm>
            <a:off x="6040725" y="2928100"/>
            <a:ext cx="75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중국어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Google Shape;376;p29"/>
          <p:cNvSpPr txBox="1"/>
          <p:nvPr/>
        </p:nvSpPr>
        <p:spPr>
          <a:xfrm>
            <a:off x="7037425" y="2928100"/>
            <a:ext cx="75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한국어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7" name="Google Shape;377;p29"/>
          <p:cNvCxnSpPr>
            <a:stCxn id="374" idx="3"/>
            <a:endCxn id="375" idx="1"/>
          </p:cNvCxnSpPr>
          <p:nvPr/>
        </p:nvCxnSpPr>
        <p:spPr>
          <a:xfrm>
            <a:off x="5799425" y="3128200"/>
            <a:ext cx="24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8" name="Google Shape;378;p29"/>
          <p:cNvCxnSpPr>
            <a:stCxn id="375" idx="3"/>
            <a:endCxn id="376" idx="1"/>
          </p:cNvCxnSpPr>
          <p:nvPr/>
        </p:nvCxnSpPr>
        <p:spPr>
          <a:xfrm>
            <a:off x="6796125" y="3128200"/>
            <a:ext cx="24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9" name="Google Shape;379;p29"/>
          <p:cNvSpPr txBox="1"/>
          <p:nvPr/>
        </p:nvSpPr>
        <p:spPr>
          <a:xfrm>
            <a:off x="5044025" y="3979975"/>
            <a:ext cx="75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한국어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29"/>
          <p:cNvSpPr txBox="1"/>
          <p:nvPr/>
        </p:nvSpPr>
        <p:spPr>
          <a:xfrm>
            <a:off x="6040725" y="3979975"/>
            <a:ext cx="75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일본어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1" name="Google Shape;381;p29"/>
          <p:cNvSpPr txBox="1"/>
          <p:nvPr/>
        </p:nvSpPr>
        <p:spPr>
          <a:xfrm>
            <a:off x="7037425" y="3979975"/>
            <a:ext cx="75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한국어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82" name="Google Shape;382;p29"/>
          <p:cNvCxnSpPr>
            <a:stCxn id="379" idx="3"/>
            <a:endCxn id="380" idx="1"/>
          </p:cNvCxnSpPr>
          <p:nvPr/>
        </p:nvCxnSpPr>
        <p:spPr>
          <a:xfrm>
            <a:off x="5799425" y="4180075"/>
            <a:ext cx="24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3" name="Google Shape;383;p29"/>
          <p:cNvCxnSpPr>
            <a:stCxn id="380" idx="3"/>
            <a:endCxn id="381" idx="1"/>
          </p:cNvCxnSpPr>
          <p:nvPr/>
        </p:nvCxnSpPr>
        <p:spPr>
          <a:xfrm>
            <a:off x="6796125" y="4180075"/>
            <a:ext cx="24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4" name="Google Shape;384;p29"/>
          <p:cNvSpPr txBox="1"/>
          <p:nvPr/>
        </p:nvSpPr>
        <p:spPr>
          <a:xfrm>
            <a:off x="7848475" y="1876225"/>
            <a:ext cx="124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3950개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29"/>
          <p:cNvSpPr txBox="1"/>
          <p:nvPr/>
        </p:nvSpPr>
        <p:spPr>
          <a:xfrm>
            <a:off x="7848475" y="2928100"/>
            <a:ext cx="124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3950개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29"/>
          <p:cNvSpPr txBox="1"/>
          <p:nvPr/>
        </p:nvSpPr>
        <p:spPr>
          <a:xfrm>
            <a:off x="7848475" y="3979975"/>
            <a:ext cx="124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3950개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p29"/>
          <p:cNvSpPr txBox="1"/>
          <p:nvPr/>
        </p:nvSpPr>
        <p:spPr>
          <a:xfrm>
            <a:off x="8205775" y="2402163"/>
            <a:ext cx="53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+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29"/>
          <p:cNvSpPr txBox="1"/>
          <p:nvPr/>
        </p:nvSpPr>
        <p:spPr>
          <a:xfrm>
            <a:off x="8205775" y="3454025"/>
            <a:ext cx="53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+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29"/>
          <p:cNvSpPr txBox="1"/>
          <p:nvPr/>
        </p:nvSpPr>
        <p:spPr>
          <a:xfrm>
            <a:off x="1666350" y="4499175"/>
            <a:ext cx="20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29"/>
          <p:cNvSpPr txBox="1"/>
          <p:nvPr/>
        </p:nvSpPr>
        <p:spPr>
          <a:xfrm>
            <a:off x="1267575" y="3979975"/>
            <a:ext cx="2465100" cy="400200"/>
          </a:xfrm>
          <a:prstGeom prst="rect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11,850개의 위협 문장 증강!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1" name="Google Shape;391;p29"/>
          <p:cNvCxnSpPr>
            <a:stCxn id="386" idx="2"/>
            <a:endCxn id="390" idx="2"/>
          </p:cNvCxnSpPr>
          <p:nvPr/>
        </p:nvCxnSpPr>
        <p:spPr>
          <a:xfrm rot="5400000">
            <a:off x="5486425" y="1393825"/>
            <a:ext cx="600" cy="5973300"/>
          </a:xfrm>
          <a:prstGeom prst="bentConnector3">
            <a:avLst>
              <a:gd name="adj1" fmla="val 396875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" name="Google Shape;190;p21">
            <a:extLst>
              <a:ext uri="{FF2B5EF4-FFF2-40B4-BE49-F238E27FC236}">
                <a16:creationId xmlns:a16="http://schemas.microsoft.com/office/drawing/2014/main" id="{E29CC305-1B46-4495-A731-9162ED898AAE}"/>
              </a:ext>
            </a:extLst>
          </p:cNvPr>
          <p:cNvSpPr txBox="1"/>
          <p:nvPr/>
        </p:nvSpPr>
        <p:spPr>
          <a:xfrm>
            <a:off x="729450" y="1400850"/>
            <a:ext cx="181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F1-scroe</a:t>
            </a:r>
            <a:r>
              <a:rPr lang="ko" dirty="0">
                <a:latin typeface="Lato"/>
                <a:ea typeface="Lato"/>
                <a:cs typeface="Lato"/>
                <a:sym typeface="Lato"/>
              </a:rPr>
              <a:t> :  </a:t>
            </a: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0.875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FADFE5-6845-4A4D-A8F4-C016F313D3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17</a:t>
            </a:fld>
            <a:endParaRPr lang="ko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0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8414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동안 시도한 방법들 - 성능 개선 (역번역 + 사전학습)</a:t>
            </a:r>
            <a:endParaRPr/>
          </a:p>
        </p:txBody>
      </p:sp>
      <p:pic>
        <p:nvPicPr>
          <p:cNvPr id="398" name="Google Shape;3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325" y="1900950"/>
            <a:ext cx="53520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0"/>
          <p:cNvSpPr txBox="1"/>
          <p:nvPr/>
        </p:nvSpPr>
        <p:spPr>
          <a:xfrm>
            <a:off x="206575" y="2436038"/>
            <a:ext cx="201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한국어 SNS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5,000개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0" name="Google Shape;4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325" y="3141050"/>
            <a:ext cx="53520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0"/>
          <p:cNvSpPr txBox="1"/>
          <p:nvPr/>
        </p:nvSpPr>
        <p:spPr>
          <a:xfrm>
            <a:off x="206575" y="3676138"/>
            <a:ext cx="201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감성 말뭉치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5,000개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2" name="Google Shape;4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850" y="1900950"/>
            <a:ext cx="53520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0"/>
          <p:cNvSpPr txBox="1"/>
          <p:nvPr/>
        </p:nvSpPr>
        <p:spPr>
          <a:xfrm>
            <a:off x="2681100" y="2436038"/>
            <a:ext cx="201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TUNiB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3,950개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4" name="Google Shape;4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850" y="3141050"/>
            <a:ext cx="53520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0"/>
          <p:cNvSpPr txBox="1"/>
          <p:nvPr/>
        </p:nvSpPr>
        <p:spPr>
          <a:xfrm>
            <a:off x="2681100" y="3676138"/>
            <a:ext cx="201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Back Translation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11,850개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6" name="Google Shape;4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6600" y="1812216"/>
            <a:ext cx="1433400" cy="11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0"/>
          <p:cNvSpPr txBox="1"/>
          <p:nvPr/>
        </p:nvSpPr>
        <p:spPr>
          <a:xfrm>
            <a:off x="5214660" y="3059888"/>
            <a:ext cx="329835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Lato"/>
                <a:ea typeface="Lato"/>
                <a:cs typeface="Lato"/>
                <a:sym typeface="Lato"/>
              </a:rPr>
              <a:t>사전학습이 2번 완료된 klue/bert-base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Lato"/>
                <a:ea typeface="Lato"/>
                <a:cs typeface="Lato"/>
                <a:sym typeface="Lato"/>
              </a:rPr>
              <a:t>Fine-tuning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ko" dirty="0">
                <a:latin typeface="Lato"/>
                <a:ea typeface="Lato"/>
                <a:cs typeface="Lato"/>
                <a:sym typeface="Lato"/>
              </a:rPr>
              <a:t>epoch 4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ko" dirty="0">
                <a:latin typeface="Lato"/>
                <a:ea typeface="Lato"/>
                <a:cs typeface="Lato"/>
                <a:sym typeface="Lato"/>
              </a:rPr>
              <a:t>Learning Rate Scheduling 0.2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8" name="Google Shape;4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650" y="1900950"/>
            <a:ext cx="53520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0"/>
          <p:cNvSpPr txBox="1"/>
          <p:nvPr/>
        </p:nvSpPr>
        <p:spPr>
          <a:xfrm>
            <a:off x="1461900" y="2436038"/>
            <a:ext cx="201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한국어 대화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5,000개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0" name="Google Shape;4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650" y="3141050"/>
            <a:ext cx="53520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0"/>
          <p:cNvSpPr txBox="1"/>
          <p:nvPr/>
        </p:nvSpPr>
        <p:spPr>
          <a:xfrm>
            <a:off x="1461900" y="3676138"/>
            <a:ext cx="201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오분류  SNS 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350개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2" name="Google Shape;412;p30"/>
          <p:cNvCxnSpPr>
            <a:stCxn id="413" idx="3"/>
            <a:endCxn id="414" idx="1"/>
          </p:cNvCxnSpPr>
          <p:nvPr/>
        </p:nvCxnSpPr>
        <p:spPr>
          <a:xfrm>
            <a:off x="4428450" y="3074850"/>
            <a:ext cx="727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3" name="Google Shape;413;p30"/>
          <p:cNvSpPr/>
          <p:nvPr/>
        </p:nvSpPr>
        <p:spPr>
          <a:xfrm>
            <a:off x="555450" y="1803450"/>
            <a:ext cx="3873000" cy="2542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0"/>
          <p:cNvSpPr/>
          <p:nvPr/>
        </p:nvSpPr>
        <p:spPr>
          <a:xfrm>
            <a:off x="5155625" y="1803450"/>
            <a:ext cx="3342900" cy="2542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90;p21">
            <a:extLst>
              <a:ext uri="{FF2B5EF4-FFF2-40B4-BE49-F238E27FC236}">
                <a16:creationId xmlns:a16="http://schemas.microsoft.com/office/drawing/2014/main" id="{2367B90C-D97F-4EA3-95D2-D61C465F28C5}"/>
              </a:ext>
            </a:extLst>
          </p:cNvPr>
          <p:cNvSpPr txBox="1"/>
          <p:nvPr/>
        </p:nvSpPr>
        <p:spPr>
          <a:xfrm>
            <a:off x="729450" y="1400850"/>
            <a:ext cx="181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F1-scroe</a:t>
            </a:r>
            <a:r>
              <a:rPr lang="ko" dirty="0">
                <a:latin typeface="Lato"/>
                <a:ea typeface="Lato"/>
                <a:cs typeface="Lato"/>
                <a:sym typeface="Lato"/>
              </a:rPr>
              <a:t> :  </a:t>
            </a: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0.875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DDBCBA-4984-479F-A84D-C74988F823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18</a:t>
            </a:fld>
            <a:endParaRPr lang="ko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1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8414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동안 시도한 방법들 - 성능 개선 (XAI)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1"/>
          <p:cNvSpPr txBox="1"/>
          <p:nvPr/>
        </p:nvSpPr>
        <p:spPr>
          <a:xfrm>
            <a:off x="729450" y="1504100"/>
            <a:ext cx="733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2" name="Google Shape;4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01052"/>
            <a:ext cx="8414701" cy="28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1"/>
          <p:cNvSpPr txBox="1"/>
          <p:nvPr/>
        </p:nvSpPr>
        <p:spPr>
          <a:xfrm>
            <a:off x="729450" y="1400850"/>
            <a:ext cx="761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eXplainable AI (XAI)</a:t>
            </a:r>
            <a:r>
              <a:rPr lang="ko">
                <a:latin typeface="Lato"/>
                <a:ea typeface="Lato"/>
                <a:cs typeface="Lato"/>
                <a:sym typeface="Lato"/>
              </a:rPr>
              <a:t> : 모델이 왜 그러한 판단을 하였는지 설명할 수 있는 AI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76A526-7740-47E6-909F-E5348B89F4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19</a:t>
            </a:fld>
            <a:endParaRPr lang="ko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목차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1342950"/>
            <a:ext cx="7688700" cy="36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 b="1" dirty="0"/>
              <a:t>프로젝트 및 팀원 소개</a:t>
            </a:r>
            <a:endParaRPr lang="en-US" altLang="ko" sz="1500"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endParaRPr sz="1500" b="1" dirty="0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ko" sz="1500" b="1" dirty="0"/>
              <a:t>프로젝트 베이스라인</a:t>
            </a:r>
            <a:endParaRPr lang="en-US" altLang="ko" sz="1500" b="1" dirty="0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endParaRPr sz="1500" b="1" dirty="0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ko" sz="1500" b="1" dirty="0"/>
              <a:t>프로젝트 동안 시도한 방법들</a:t>
            </a:r>
            <a:endParaRPr sz="1500" b="1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 b="1" dirty="0"/>
              <a:t>성능</a:t>
            </a:r>
            <a:r>
              <a:rPr lang="ko-KR" altLang="en-US" sz="1500" b="1" dirty="0"/>
              <a:t> 개선</a:t>
            </a:r>
            <a:endParaRPr lang="en-US" altLang="ko-KR" sz="1500" b="1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-KR" altLang="en-US" sz="1500" b="1" dirty="0"/>
              <a:t>개선을 위한 실험</a:t>
            </a:r>
            <a:endParaRPr sz="1500" b="1" dirty="0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endParaRPr lang="en-US" altLang="ko" sz="1500" b="1" dirty="0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ko" sz="1500" b="1" dirty="0"/>
              <a:t>Q &amp; A</a:t>
            </a:r>
            <a:endParaRPr sz="15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E88214-8A41-4B58-8950-D4239EA6A1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</a:t>
            </a:fld>
            <a:endParaRPr lang="ko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2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8414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프로젝트 동안 시도한 방법들 - 성능 개선 (XAI)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30" name="Google Shape;4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431000"/>
            <a:ext cx="8029576" cy="1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2"/>
          <p:cNvSpPr txBox="1"/>
          <p:nvPr/>
        </p:nvSpPr>
        <p:spPr>
          <a:xfrm>
            <a:off x="2544000" y="1400850"/>
            <a:ext cx="66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transformer interpreter 패키지로 토큰별 attention 시각화</a:t>
            </a:r>
            <a:endParaRPr/>
          </a:p>
        </p:txBody>
      </p:sp>
      <p:sp>
        <p:nvSpPr>
          <p:cNvPr id="432" name="Google Shape;432;p32"/>
          <p:cNvSpPr txBox="1"/>
          <p:nvPr/>
        </p:nvSpPr>
        <p:spPr>
          <a:xfrm>
            <a:off x="729450" y="2029650"/>
            <a:ext cx="802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갈취 대화 데이터중 하나의 예제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32"/>
          <p:cNvSpPr txBox="1"/>
          <p:nvPr/>
        </p:nvSpPr>
        <p:spPr>
          <a:xfrm>
            <a:off x="729450" y="3883700"/>
            <a:ext cx="80295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dirty="0">
                <a:latin typeface="Lato"/>
                <a:ea typeface="Lato"/>
                <a:cs typeface="Lato"/>
                <a:sym typeface="Lato"/>
              </a:rPr>
              <a:t>갈취 대화라는 클래스로 분류하는 데 </a:t>
            </a:r>
            <a:r>
              <a:rPr lang="ko-KR" altLang="en-US" sz="1700" dirty="0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긍정적 영향을 끼친 토큰일수록 초록색</a:t>
            </a:r>
            <a:r>
              <a:rPr lang="ko" sz="1700" dirty="0">
                <a:latin typeface="Lato"/>
                <a:ea typeface="Lato"/>
                <a:cs typeface="Lato"/>
                <a:sym typeface="Lato"/>
              </a:rPr>
              <a:t>으로 표시됩니다.</a:t>
            </a:r>
            <a:endParaRPr sz="17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190;p21">
            <a:extLst>
              <a:ext uri="{FF2B5EF4-FFF2-40B4-BE49-F238E27FC236}">
                <a16:creationId xmlns:a16="http://schemas.microsoft.com/office/drawing/2014/main" id="{A4B9D27D-C641-4123-B349-301C7A231841}"/>
              </a:ext>
            </a:extLst>
          </p:cNvPr>
          <p:cNvSpPr txBox="1"/>
          <p:nvPr/>
        </p:nvSpPr>
        <p:spPr>
          <a:xfrm>
            <a:off x="729450" y="1400850"/>
            <a:ext cx="181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F1-scroe</a:t>
            </a:r>
            <a:r>
              <a:rPr lang="ko" dirty="0">
                <a:latin typeface="Lato"/>
                <a:ea typeface="Lato"/>
                <a:cs typeface="Lato"/>
                <a:sym typeface="Lato"/>
              </a:rPr>
              <a:t> :  </a:t>
            </a: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0.882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D90C04-951D-4CFA-A0E9-6FDF01CCA7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20</a:t>
            </a:fld>
            <a:endParaRPr lang="ko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3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8414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프로젝트 동안 시도한 방법들 - 성능 개선 </a:t>
            </a:r>
            <a:r>
              <a:rPr lang="ko" altLang="ko-KR" dirty="0"/>
              <a:t>(XAI)</a:t>
            </a:r>
            <a:endParaRPr dirty="0"/>
          </a:p>
        </p:txBody>
      </p:sp>
      <p:sp>
        <p:nvSpPr>
          <p:cNvPr id="440" name="Google Shape;440;p33"/>
          <p:cNvSpPr txBox="1"/>
          <p:nvPr/>
        </p:nvSpPr>
        <p:spPr>
          <a:xfrm>
            <a:off x="2544000" y="1400850"/>
            <a:ext cx="66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transformer interpreter 패키지로 토큰별 attention 시각화</a:t>
            </a:r>
            <a:endParaRPr/>
          </a:p>
        </p:txBody>
      </p:sp>
      <p:sp>
        <p:nvSpPr>
          <p:cNvPr id="441" name="Google Shape;441;p33"/>
          <p:cNvSpPr txBox="1"/>
          <p:nvPr/>
        </p:nvSpPr>
        <p:spPr>
          <a:xfrm>
            <a:off x="729450" y="2029650"/>
            <a:ext cx="802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기타 괴롭힘 대화 데이터중 하나의 예제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33"/>
          <p:cNvSpPr txBox="1"/>
          <p:nvPr/>
        </p:nvSpPr>
        <p:spPr>
          <a:xfrm>
            <a:off x="729447" y="3371125"/>
            <a:ext cx="8156369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dirty="0">
                <a:latin typeface="Lato"/>
                <a:ea typeface="Lato"/>
                <a:cs typeface="Lato"/>
                <a:sym typeface="Lato"/>
              </a:rPr>
              <a:t>기타 괴롭힘 대화라는 클래스로 분류하는 데 </a:t>
            </a:r>
            <a:r>
              <a:rPr lang="ko" sz="1700" dirty="0">
                <a:solidFill>
                  <a:srgbClr val="FF0000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부정적 영향을 끼친 토큰일 수록 빨간색</a:t>
            </a:r>
            <a:r>
              <a:rPr lang="ko" sz="1700" dirty="0">
                <a:latin typeface="Lato"/>
                <a:ea typeface="Lato"/>
                <a:cs typeface="Lato"/>
                <a:sym typeface="Lato"/>
              </a:rPr>
              <a:t>으로 표시됩니다.</a:t>
            </a:r>
            <a:endParaRPr sz="17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3" name="Google Shape;4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429850"/>
            <a:ext cx="8029502" cy="9372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90;p21">
            <a:extLst>
              <a:ext uri="{FF2B5EF4-FFF2-40B4-BE49-F238E27FC236}">
                <a16:creationId xmlns:a16="http://schemas.microsoft.com/office/drawing/2014/main" id="{569DC696-E077-42B3-941F-B47F3DC45139}"/>
              </a:ext>
            </a:extLst>
          </p:cNvPr>
          <p:cNvSpPr txBox="1"/>
          <p:nvPr/>
        </p:nvSpPr>
        <p:spPr>
          <a:xfrm>
            <a:off x="729450" y="1400850"/>
            <a:ext cx="181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F1-scroe</a:t>
            </a:r>
            <a:r>
              <a:rPr lang="ko" dirty="0">
                <a:latin typeface="Lato"/>
                <a:ea typeface="Lato"/>
                <a:cs typeface="Lato"/>
                <a:sym typeface="Lato"/>
              </a:rPr>
              <a:t> :  </a:t>
            </a: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0.882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A0E7D8-8269-4FBC-968F-3578EF0A75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21</a:t>
            </a:fld>
            <a:endParaRPr lang="ko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4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84696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프로젝트 동안 시도한 방법들 - 성능 개선 </a:t>
            </a:r>
            <a:r>
              <a:rPr lang="ko" altLang="ko-KR" dirty="0"/>
              <a:t>(XAI)</a:t>
            </a:r>
            <a:endParaRPr dirty="0"/>
          </a:p>
        </p:txBody>
      </p:sp>
      <p:sp>
        <p:nvSpPr>
          <p:cNvPr id="450" name="Google Shape;450;p34"/>
          <p:cNvSpPr txBox="1"/>
          <p:nvPr/>
        </p:nvSpPr>
        <p:spPr>
          <a:xfrm>
            <a:off x="2544000" y="1400850"/>
            <a:ext cx="66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transformer interpreter 패키지로 토큰별 attention 시각화</a:t>
            </a:r>
            <a:endParaRPr/>
          </a:p>
        </p:txBody>
      </p:sp>
      <p:pic>
        <p:nvPicPr>
          <p:cNvPr id="451" name="Google Shape;4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431000"/>
            <a:ext cx="7812692" cy="1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4"/>
          <p:cNvSpPr txBox="1"/>
          <p:nvPr/>
        </p:nvSpPr>
        <p:spPr>
          <a:xfrm>
            <a:off x="729450" y="2029650"/>
            <a:ext cx="781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epoch 4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3" name="Google Shape;453;p34"/>
          <p:cNvSpPr txBox="1"/>
          <p:nvPr/>
        </p:nvSpPr>
        <p:spPr>
          <a:xfrm>
            <a:off x="729450" y="4109100"/>
            <a:ext cx="7812600" cy="400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클래스 분류의 근거가 되는 토큰 중, 특정 토큰에 과한 Attention을 주는 현상 발생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p34"/>
          <p:cNvSpPr/>
          <p:nvPr/>
        </p:nvSpPr>
        <p:spPr>
          <a:xfrm>
            <a:off x="6930500" y="2843925"/>
            <a:ext cx="766500" cy="222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5" name="Google Shape;455;p34"/>
          <p:cNvCxnSpPr>
            <a:stCxn id="453" idx="0"/>
            <a:endCxn id="454" idx="2"/>
          </p:cNvCxnSpPr>
          <p:nvPr/>
        </p:nvCxnSpPr>
        <p:spPr>
          <a:xfrm rot="-5400000">
            <a:off x="5453400" y="2248650"/>
            <a:ext cx="1042800" cy="2678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190;p21">
            <a:extLst>
              <a:ext uri="{FF2B5EF4-FFF2-40B4-BE49-F238E27FC236}">
                <a16:creationId xmlns:a16="http://schemas.microsoft.com/office/drawing/2014/main" id="{0F28499E-99E2-4677-9491-3C1A411BD68E}"/>
              </a:ext>
            </a:extLst>
          </p:cNvPr>
          <p:cNvSpPr txBox="1"/>
          <p:nvPr/>
        </p:nvSpPr>
        <p:spPr>
          <a:xfrm>
            <a:off x="729450" y="1400850"/>
            <a:ext cx="181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F1-scroe</a:t>
            </a:r>
            <a:r>
              <a:rPr lang="ko" dirty="0">
                <a:latin typeface="Lato"/>
                <a:ea typeface="Lato"/>
                <a:cs typeface="Lato"/>
                <a:sym typeface="Lato"/>
              </a:rPr>
              <a:t> :  </a:t>
            </a: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0.882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712ABD1-8261-43BE-B487-3FC61E5385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22</a:t>
            </a:fld>
            <a:endParaRPr lang="ko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5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8414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프로젝트 동안 시도한 방법들 - 성능 개선 </a:t>
            </a:r>
            <a:r>
              <a:rPr lang="ko" altLang="ko-KR" dirty="0"/>
              <a:t>(XAI)</a:t>
            </a:r>
            <a:endParaRPr dirty="0"/>
          </a:p>
        </p:txBody>
      </p:sp>
      <p:sp>
        <p:nvSpPr>
          <p:cNvPr id="462" name="Google Shape;462;p35"/>
          <p:cNvSpPr txBox="1"/>
          <p:nvPr/>
        </p:nvSpPr>
        <p:spPr>
          <a:xfrm>
            <a:off x="2544000" y="1400850"/>
            <a:ext cx="66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transformer interpreter 패키지로 토큰별 attention 시각화</a:t>
            </a:r>
            <a:endParaRPr/>
          </a:p>
        </p:txBody>
      </p:sp>
      <p:pic>
        <p:nvPicPr>
          <p:cNvPr id="463" name="Google Shape;4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148400"/>
            <a:ext cx="7400450" cy="1287766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5"/>
          <p:cNvSpPr txBox="1"/>
          <p:nvPr/>
        </p:nvSpPr>
        <p:spPr>
          <a:xfrm>
            <a:off x="3423325" y="1801038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epoch 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5" name="Google Shape;46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3793575"/>
            <a:ext cx="7400452" cy="12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5"/>
          <p:cNvSpPr txBox="1"/>
          <p:nvPr/>
        </p:nvSpPr>
        <p:spPr>
          <a:xfrm>
            <a:off x="3423325" y="3393363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epoch 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35"/>
          <p:cNvSpPr/>
          <p:nvPr/>
        </p:nvSpPr>
        <p:spPr>
          <a:xfrm>
            <a:off x="733200" y="3455425"/>
            <a:ext cx="7400400" cy="1551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90;p21">
            <a:extLst>
              <a:ext uri="{FF2B5EF4-FFF2-40B4-BE49-F238E27FC236}">
                <a16:creationId xmlns:a16="http://schemas.microsoft.com/office/drawing/2014/main" id="{55B3CB33-EA2A-438D-828C-1B24A52857B6}"/>
              </a:ext>
            </a:extLst>
          </p:cNvPr>
          <p:cNvSpPr txBox="1"/>
          <p:nvPr/>
        </p:nvSpPr>
        <p:spPr>
          <a:xfrm>
            <a:off x="729450" y="1400850"/>
            <a:ext cx="181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F1-scroe</a:t>
            </a:r>
            <a:r>
              <a:rPr lang="ko" dirty="0">
                <a:latin typeface="Lato"/>
                <a:ea typeface="Lato"/>
                <a:cs typeface="Lato"/>
                <a:sym typeface="Lato"/>
              </a:rPr>
              <a:t> :  </a:t>
            </a: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0.882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5BAE99-F994-403C-BACC-066FB10C54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23</a:t>
            </a:fld>
            <a:endParaRPr lang="ko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6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8414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프로젝트 동안 시도한 방법들 - 성능 개선 </a:t>
            </a:r>
            <a:r>
              <a:rPr lang="ko" altLang="ko-KR" dirty="0"/>
              <a:t>(XAI)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4" name="Google Shape;474;p36"/>
          <p:cNvSpPr txBox="1"/>
          <p:nvPr/>
        </p:nvSpPr>
        <p:spPr>
          <a:xfrm>
            <a:off x="2544000" y="1400850"/>
            <a:ext cx="66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transformer interpreter 패키지로 토큰별 attention 시각화</a:t>
            </a:r>
            <a:endParaRPr/>
          </a:p>
        </p:txBody>
      </p:sp>
      <p:pic>
        <p:nvPicPr>
          <p:cNvPr id="475" name="Google Shape;4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123475"/>
            <a:ext cx="7400450" cy="13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3758600"/>
            <a:ext cx="7400449" cy="13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6"/>
          <p:cNvSpPr txBox="1"/>
          <p:nvPr/>
        </p:nvSpPr>
        <p:spPr>
          <a:xfrm>
            <a:off x="3423325" y="1801038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epoch 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36"/>
          <p:cNvSpPr txBox="1"/>
          <p:nvPr/>
        </p:nvSpPr>
        <p:spPr>
          <a:xfrm>
            <a:off x="3423325" y="3393363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epoch 3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9" name="Google Shape;479;p36"/>
          <p:cNvSpPr/>
          <p:nvPr/>
        </p:nvSpPr>
        <p:spPr>
          <a:xfrm>
            <a:off x="733200" y="1855225"/>
            <a:ext cx="7400400" cy="1581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90;p21">
            <a:extLst>
              <a:ext uri="{FF2B5EF4-FFF2-40B4-BE49-F238E27FC236}">
                <a16:creationId xmlns:a16="http://schemas.microsoft.com/office/drawing/2014/main" id="{3CFD7695-4B59-4950-8E5A-8298F5DD019D}"/>
              </a:ext>
            </a:extLst>
          </p:cNvPr>
          <p:cNvSpPr txBox="1"/>
          <p:nvPr/>
        </p:nvSpPr>
        <p:spPr>
          <a:xfrm>
            <a:off x="729450" y="1400850"/>
            <a:ext cx="181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F1-scroe</a:t>
            </a:r>
            <a:r>
              <a:rPr lang="ko" dirty="0">
                <a:latin typeface="Lato"/>
                <a:ea typeface="Lato"/>
                <a:cs typeface="Lato"/>
                <a:sym typeface="Lato"/>
              </a:rPr>
              <a:t> :  </a:t>
            </a: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0.882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B30E7E-6F68-46EB-B28B-91F471E75B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24</a:t>
            </a:fld>
            <a:endParaRPr lang="ko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7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8414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동안 시도한 방법들 - 성능 개선 (Attention 시각화)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6" name="Google Shape;4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325" y="1900950"/>
            <a:ext cx="53520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7"/>
          <p:cNvSpPr txBox="1"/>
          <p:nvPr/>
        </p:nvSpPr>
        <p:spPr>
          <a:xfrm>
            <a:off x="206575" y="2436038"/>
            <a:ext cx="201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한국어 SNS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5,000개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8" name="Google Shape;4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325" y="3141050"/>
            <a:ext cx="53520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7"/>
          <p:cNvSpPr txBox="1"/>
          <p:nvPr/>
        </p:nvSpPr>
        <p:spPr>
          <a:xfrm>
            <a:off x="206575" y="3676138"/>
            <a:ext cx="201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감성 말뭉치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5,000개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0" name="Google Shape;4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850" y="1900950"/>
            <a:ext cx="53520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7"/>
          <p:cNvSpPr txBox="1"/>
          <p:nvPr/>
        </p:nvSpPr>
        <p:spPr>
          <a:xfrm>
            <a:off x="2681100" y="2436038"/>
            <a:ext cx="201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TUNiB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3,950개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2" name="Google Shape;49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6600" y="1812216"/>
            <a:ext cx="1433400" cy="11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7"/>
          <p:cNvSpPr txBox="1"/>
          <p:nvPr/>
        </p:nvSpPr>
        <p:spPr>
          <a:xfrm>
            <a:off x="5268450" y="3059888"/>
            <a:ext cx="3149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사전학습이 2번 완료된 klue/bert-base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Fine-tuning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epoch 2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Learning Rate Scheduling 0.2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4" name="Google Shape;4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650" y="1900950"/>
            <a:ext cx="53520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7"/>
          <p:cNvSpPr txBox="1"/>
          <p:nvPr/>
        </p:nvSpPr>
        <p:spPr>
          <a:xfrm>
            <a:off x="1461900" y="2436038"/>
            <a:ext cx="201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한국어 대화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5,000개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6" name="Google Shape;4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650" y="3141050"/>
            <a:ext cx="53520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7"/>
          <p:cNvSpPr txBox="1"/>
          <p:nvPr/>
        </p:nvSpPr>
        <p:spPr>
          <a:xfrm>
            <a:off x="1461900" y="3676138"/>
            <a:ext cx="201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오분류  SNS 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350개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98" name="Google Shape;498;p37"/>
          <p:cNvCxnSpPr>
            <a:stCxn id="499" idx="3"/>
            <a:endCxn id="500" idx="1"/>
          </p:cNvCxnSpPr>
          <p:nvPr/>
        </p:nvCxnSpPr>
        <p:spPr>
          <a:xfrm>
            <a:off x="4428450" y="3074850"/>
            <a:ext cx="727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1" name="Google Shape;501;p37"/>
          <p:cNvSpPr/>
          <p:nvPr/>
        </p:nvSpPr>
        <p:spPr>
          <a:xfrm>
            <a:off x="555450" y="1803450"/>
            <a:ext cx="3873000" cy="2542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7"/>
          <p:cNvSpPr/>
          <p:nvPr/>
        </p:nvSpPr>
        <p:spPr>
          <a:xfrm>
            <a:off x="5155625" y="1803450"/>
            <a:ext cx="3342900" cy="2542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3" name="Google Shape;5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850" y="3141050"/>
            <a:ext cx="53520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7"/>
          <p:cNvSpPr txBox="1"/>
          <p:nvPr/>
        </p:nvSpPr>
        <p:spPr>
          <a:xfrm>
            <a:off x="2681100" y="3676138"/>
            <a:ext cx="201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Lato"/>
                <a:ea typeface="Lato"/>
                <a:cs typeface="Lato"/>
                <a:sym typeface="Lato"/>
              </a:rPr>
              <a:t>Back Translation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Lato"/>
                <a:ea typeface="Lato"/>
                <a:cs typeface="Lato"/>
                <a:sym typeface="Lato"/>
              </a:rPr>
              <a:t>11,850개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5" name="Google Shape;505;p37"/>
          <p:cNvSpPr/>
          <p:nvPr/>
        </p:nvSpPr>
        <p:spPr>
          <a:xfrm>
            <a:off x="3021650" y="3088775"/>
            <a:ext cx="1310400" cy="1114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7"/>
          <p:cNvSpPr txBox="1"/>
          <p:nvPr/>
        </p:nvSpPr>
        <p:spPr>
          <a:xfrm>
            <a:off x="1877300" y="4507775"/>
            <a:ext cx="3599100" cy="615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역번역 데이터 추가시 특정 토큰에 집중하는 현상이 쉽게 생김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07" name="Google Shape;507;p37"/>
          <p:cNvCxnSpPr>
            <a:stCxn id="505" idx="2"/>
            <a:endCxn id="506" idx="0"/>
          </p:cNvCxnSpPr>
          <p:nvPr/>
        </p:nvCxnSpPr>
        <p:spPr>
          <a:xfrm>
            <a:off x="3676850" y="4203575"/>
            <a:ext cx="0" cy="304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190;p21">
            <a:extLst>
              <a:ext uri="{FF2B5EF4-FFF2-40B4-BE49-F238E27FC236}">
                <a16:creationId xmlns:a16="http://schemas.microsoft.com/office/drawing/2014/main" id="{8B357C8E-E597-4E8C-A9FB-422585D456AE}"/>
              </a:ext>
            </a:extLst>
          </p:cNvPr>
          <p:cNvSpPr txBox="1"/>
          <p:nvPr/>
        </p:nvSpPr>
        <p:spPr>
          <a:xfrm>
            <a:off x="729450" y="1400850"/>
            <a:ext cx="181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F1-scroe</a:t>
            </a:r>
            <a:r>
              <a:rPr lang="ko" dirty="0">
                <a:latin typeface="Lato"/>
                <a:ea typeface="Lato"/>
                <a:cs typeface="Lato"/>
                <a:sym typeface="Lato"/>
              </a:rPr>
              <a:t> :  </a:t>
            </a: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0.882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CEE692-F378-4E25-B7C9-30BB302B1E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25</a:t>
            </a:fld>
            <a:endParaRPr lang="ko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8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8414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동안 시도한 방법들 - 성능 개선 (Attention 시각화)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4" name="Google Shape;5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325" y="1900950"/>
            <a:ext cx="53520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8"/>
          <p:cNvSpPr txBox="1"/>
          <p:nvPr/>
        </p:nvSpPr>
        <p:spPr>
          <a:xfrm>
            <a:off x="206575" y="2436038"/>
            <a:ext cx="201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한국어 SNS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5,000개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6" name="Google Shape;5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325" y="3141050"/>
            <a:ext cx="53520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38"/>
          <p:cNvSpPr txBox="1"/>
          <p:nvPr/>
        </p:nvSpPr>
        <p:spPr>
          <a:xfrm>
            <a:off x="206575" y="3676138"/>
            <a:ext cx="201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감성 말뭉치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5,000개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8" name="Google Shape;5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850" y="1900950"/>
            <a:ext cx="53520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8"/>
          <p:cNvSpPr txBox="1"/>
          <p:nvPr/>
        </p:nvSpPr>
        <p:spPr>
          <a:xfrm>
            <a:off x="2681100" y="2436038"/>
            <a:ext cx="201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TUNiB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3,950개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0" name="Google Shape;52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6600" y="1812216"/>
            <a:ext cx="1433400" cy="11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8"/>
          <p:cNvSpPr txBox="1"/>
          <p:nvPr/>
        </p:nvSpPr>
        <p:spPr>
          <a:xfrm>
            <a:off x="5268450" y="3059888"/>
            <a:ext cx="3149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사전학습이 2번 완료된 klue/bert-base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Fine-tuning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epoch 2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Learning Rate Scheduling 0.2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2" name="Google Shape;5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650" y="1900950"/>
            <a:ext cx="53520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8"/>
          <p:cNvSpPr txBox="1"/>
          <p:nvPr/>
        </p:nvSpPr>
        <p:spPr>
          <a:xfrm>
            <a:off x="1461900" y="2436038"/>
            <a:ext cx="201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한국어 대화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5,000개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4" name="Google Shape;5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650" y="3141050"/>
            <a:ext cx="53520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38"/>
          <p:cNvSpPr txBox="1"/>
          <p:nvPr/>
        </p:nvSpPr>
        <p:spPr>
          <a:xfrm>
            <a:off x="1461900" y="3676138"/>
            <a:ext cx="201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오분류  SNS 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350개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26" name="Google Shape;526;p38"/>
          <p:cNvCxnSpPr>
            <a:stCxn id="527" idx="3"/>
            <a:endCxn id="528" idx="1"/>
          </p:cNvCxnSpPr>
          <p:nvPr/>
        </p:nvCxnSpPr>
        <p:spPr>
          <a:xfrm>
            <a:off x="4428450" y="3074850"/>
            <a:ext cx="727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9" name="Google Shape;529;p38"/>
          <p:cNvSpPr/>
          <p:nvPr/>
        </p:nvSpPr>
        <p:spPr>
          <a:xfrm>
            <a:off x="555450" y="1803450"/>
            <a:ext cx="3873000" cy="2542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8"/>
          <p:cNvSpPr/>
          <p:nvPr/>
        </p:nvSpPr>
        <p:spPr>
          <a:xfrm>
            <a:off x="5155625" y="1803450"/>
            <a:ext cx="3342900" cy="2542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0;p21">
            <a:extLst>
              <a:ext uri="{FF2B5EF4-FFF2-40B4-BE49-F238E27FC236}">
                <a16:creationId xmlns:a16="http://schemas.microsoft.com/office/drawing/2014/main" id="{5D751225-15E4-45C1-A5E6-DD8BE0CD568E}"/>
              </a:ext>
            </a:extLst>
          </p:cNvPr>
          <p:cNvSpPr txBox="1"/>
          <p:nvPr/>
        </p:nvSpPr>
        <p:spPr>
          <a:xfrm>
            <a:off x="729450" y="1400850"/>
            <a:ext cx="181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F1-scroe</a:t>
            </a:r>
            <a:r>
              <a:rPr lang="ko" dirty="0">
                <a:latin typeface="Lato"/>
                <a:ea typeface="Lato"/>
                <a:cs typeface="Lato"/>
                <a:sym typeface="Lato"/>
              </a:rPr>
              <a:t> :  </a:t>
            </a: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0.882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11BED5-9005-4B2A-A97A-B77563B6EF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26</a:t>
            </a:fld>
            <a:endParaRPr lang="ko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9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동안 시도한 방법들 - 개선을 위한 실험</a:t>
            </a:r>
            <a:endParaRPr/>
          </a:p>
        </p:txBody>
      </p:sp>
      <p:pic>
        <p:nvPicPr>
          <p:cNvPr id="536" name="Google Shape;5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100" y="1894150"/>
            <a:ext cx="2219275" cy="22192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250050-9F52-455F-AA23-96EBC33B69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27</a:t>
            </a:fld>
            <a:endParaRPr lang="ko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0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8414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동안 시도한 방법들 - 개선을 위한 실험 (데이터 추가)</a:t>
            </a:r>
            <a:endParaRPr/>
          </a:p>
        </p:txBody>
      </p:sp>
      <p:sp>
        <p:nvSpPr>
          <p:cNvPr id="542" name="Google Shape;542;p40"/>
          <p:cNvSpPr txBox="1"/>
          <p:nvPr/>
        </p:nvSpPr>
        <p:spPr>
          <a:xfrm>
            <a:off x="729450" y="1400850"/>
            <a:ext cx="505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일반대화 오분류 문제 해결을 위해서 실험한 데이터셋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3" name="Google Shape;5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200" y="2182050"/>
            <a:ext cx="53520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0"/>
          <p:cNvSpPr txBox="1"/>
          <p:nvPr/>
        </p:nvSpPr>
        <p:spPr>
          <a:xfrm>
            <a:off x="729450" y="2717138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AI_HUB 데이터셋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5" name="Google Shape;5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200" y="3810925"/>
            <a:ext cx="53520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0"/>
          <p:cNvSpPr txBox="1"/>
          <p:nvPr/>
        </p:nvSpPr>
        <p:spPr>
          <a:xfrm>
            <a:off x="729450" y="4346013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기타 외부 데이터셋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7" name="Google Shape;547;p40"/>
          <p:cNvSpPr txBox="1"/>
          <p:nvPr/>
        </p:nvSpPr>
        <p:spPr>
          <a:xfrm>
            <a:off x="3424525" y="2249550"/>
            <a:ext cx="571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회의 음성 데이터셋 : 시사, 금융, 가족 대화 데이터 </a:t>
            </a:r>
            <a:r>
              <a:rPr lang="ko" b="1">
                <a:latin typeface="Lato"/>
                <a:ea typeface="Lato"/>
                <a:cs typeface="Lato"/>
                <a:sym typeface="Lato"/>
              </a:rPr>
              <a:t>15,000개 </a:t>
            </a:r>
            <a:r>
              <a:rPr lang="ko">
                <a:latin typeface="Lato"/>
                <a:ea typeface="Lato"/>
                <a:cs typeface="Lato"/>
                <a:sym typeface="Lato"/>
              </a:rPr>
              <a:t>활용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8" name="Google Shape;548;p40"/>
          <p:cNvSpPr txBox="1"/>
          <p:nvPr/>
        </p:nvSpPr>
        <p:spPr>
          <a:xfrm>
            <a:off x="3424525" y="2985725"/>
            <a:ext cx="571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한국어 대화 요약 데이터셋 :  일상 대화 데이터 </a:t>
            </a:r>
            <a:r>
              <a:rPr lang="ko" b="1">
                <a:latin typeface="Lato"/>
                <a:ea typeface="Lato"/>
                <a:cs typeface="Lato"/>
                <a:sym typeface="Lato"/>
              </a:rPr>
              <a:t>5,000개</a:t>
            </a:r>
            <a:r>
              <a:rPr lang="ko">
                <a:latin typeface="Lato"/>
                <a:ea typeface="Lato"/>
                <a:cs typeface="Lato"/>
                <a:sym typeface="Lato"/>
              </a:rPr>
              <a:t> 활용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9" name="Google Shape;549;p40"/>
          <p:cNvSpPr txBox="1"/>
          <p:nvPr/>
        </p:nvSpPr>
        <p:spPr>
          <a:xfrm>
            <a:off x="3424525" y="3878425"/>
            <a:ext cx="571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직접 수집한 경제 뉴스 데이터셋 : </a:t>
            </a:r>
            <a:r>
              <a:rPr lang="ko" b="1">
                <a:latin typeface="Lato"/>
                <a:ea typeface="Lato"/>
                <a:cs typeface="Lato"/>
                <a:sym typeface="Lato"/>
              </a:rPr>
              <a:t>1,000개 </a:t>
            </a:r>
            <a:r>
              <a:rPr lang="ko">
                <a:latin typeface="Lato"/>
                <a:ea typeface="Lato"/>
                <a:cs typeface="Lato"/>
                <a:sym typeface="Lato"/>
              </a:rPr>
              <a:t>활용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0" name="Google Shape;550;p40"/>
          <p:cNvCxnSpPr>
            <a:stCxn id="543" idx="3"/>
            <a:endCxn id="547" idx="1"/>
          </p:cNvCxnSpPr>
          <p:nvPr/>
        </p:nvCxnSpPr>
        <p:spPr>
          <a:xfrm>
            <a:off x="2003400" y="2449650"/>
            <a:ext cx="1421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1" name="Google Shape;551;p40"/>
          <p:cNvCxnSpPr>
            <a:endCxn id="548" idx="1"/>
          </p:cNvCxnSpPr>
          <p:nvPr/>
        </p:nvCxnSpPr>
        <p:spPr>
          <a:xfrm>
            <a:off x="2003425" y="2449625"/>
            <a:ext cx="1421100" cy="736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2" name="Google Shape;552;p40"/>
          <p:cNvCxnSpPr>
            <a:stCxn id="545" idx="3"/>
            <a:endCxn id="549" idx="1"/>
          </p:cNvCxnSpPr>
          <p:nvPr/>
        </p:nvCxnSpPr>
        <p:spPr>
          <a:xfrm>
            <a:off x="2003400" y="4078525"/>
            <a:ext cx="1421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04631C-FCC2-4D93-8470-9E4A40450B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28</a:t>
            </a:fld>
            <a:endParaRPr lang="ko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1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8414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동안 시도한 방법들 - 개선을 위한 실험 (데이터 증강)</a:t>
            </a:r>
            <a:endParaRPr/>
          </a:p>
        </p:txBody>
      </p:sp>
      <p:sp>
        <p:nvSpPr>
          <p:cNvPr id="558" name="Google Shape;558;p41"/>
          <p:cNvSpPr txBox="1"/>
          <p:nvPr/>
        </p:nvSpPr>
        <p:spPr>
          <a:xfrm>
            <a:off x="729450" y="1400850"/>
            <a:ext cx="384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Data Augmentation : KoEDA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559" name="Google Shape;559;p41"/>
          <p:cNvGraphicFramePr/>
          <p:nvPr/>
        </p:nvGraphicFramePr>
        <p:xfrm>
          <a:off x="729500" y="1928125"/>
          <a:ext cx="7367050" cy="1981050"/>
        </p:xfrm>
        <a:graphic>
          <a:graphicData uri="http://schemas.openxmlformats.org/drawingml/2006/table">
            <a:tbl>
              <a:tblPr>
                <a:noFill/>
                <a:tableStyleId>{32E8FC23-9D69-4566-AD4D-F2D54EBEFA52}</a:tableStyleId>
              </a:tblPr>
              <a:tblGrid>
                <a:gridCol w="368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None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“아버지가 방에 들어가신다.”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SR(동의어 대체)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“</a:t>
                      </a:r>
                      <a:r>
                        <a:rPr lang="ko" b="1"/>
                        <a:t>어머니</a:t>
                      </a:r>
                      <a:r>
                        <a:rPr lang="ko"/>
                        <a:t>가 방에 들어가신다.”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RI(무작위 단어 삽입)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“아버지 </a:t>
                      </a:r>
                      <a:r>
                        <a:rPr lang="ko" b="1"/>
                        <a:t>가발</a:t>
                      </a:r>
                      <a:r>
                        <a:rPr lang="ko"/>
                        <a:t> 방에 들어가신다.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RS(무작위 위치 변경)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“아버지가 </a:t>
                      </a:r>
                      <a:r>
                        <a:rPr lang="ko" b="1"/>
                        <a:t>들어가신다.</a:t>
                      </a:r>
                      <a:r>
                        <a:rPr lang="ko"/>
                        <a:t> </a:t>
                      </a:r>
                      <a:r>
                        <a:rPr lang="ko" b="1"/>
                        <a:t>방에</a:t>
                      </a:r>
                      <a:r>
                        <a:rPr lang="ko"/>
                        <a:t>”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RD(무작위 단어 제거)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“아버지가 방에”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B1C778-488E-478B-89F4-1A8BAF192D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29</a:t>
            </a:fld>
            <a:endParaRPr lang="ko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팀원 소개</a:t>
            </a:r>
            <a:endParaRPr/>
          </a:p>
        </p:txBody>
      </p:sp>
      <p:sp>
        <p:nvSpPr>
          <p:cNvPr id="99" name="Google Shape;99;p15"/>
          <p:cNvSpPr txBox="1"/>
          <p:nvPr/>
        </p:nvSpPr>
        <p:spPr>
          <a:xfrm>
            <a:off x="1092163" y="2859500"/>
            <a:ext cx="154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Lato"/>
                <a:ea typeface="Lato"/>
                <a:cs typeface="Lato"/>
                <a:sym typeface="Lato"/>
              </a:rPr>
              <a:t>박창현/분류모델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3212425" y="2855225"/>
            <a:ext cx="255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Lato"/>
                <a:ea typeface="Lato"/>
                <a:cs typeface="Lato"/>
                <a:sym typeface="Lato"/>
              </a:rPr>
              <a:t>오승택/분류모델,데이터분석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6002075" y="2862363"/>
            <a:ext cx="251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Lato"/>
                <a:ea typeface="Lato"/>
                <a:cs typeface="Lato"/>
                <a:sym typeface="Lato"/>
              </a:rPr>
              <a:t>이벽호/</a:t>
            </a:r>
            <a:r>
              <a:rPr lang="ko-KR" altLang="en-US" dirty="0">
                <a:latin typeface="Lato"/>
                <a:ea typeface="Lato"/>
                <a:cs typeface="Lato"/>
                <a:sym typeface="Lato"/>
              </a:rPr>
              <a:t>데이터 증강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020450" y="4815250"/>
            <a:ext cx="211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Lato"/>
                <a:ea typeface="Lato"/>
                <a:cs typeface="Lato"/>
                <a:sym typeface="Lato"/>
              </a:rPr>
              <a:t>송영석/XAI 시각화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691200" y="4815250"/>
            <a:ext cx="211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Lato"/>
                <a:ea typeface="Lato"/>
                <a:cs typeface="Lato"/>
                <a:sym typeface="Lato"/>
              </a:rPr>
              <a:t>이세현/XAI, 논문 리서치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550" y="3279700"/>
            <a:ext cx="1253324" cy="15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1225" y="1358227"/>
            <a:ext cx="1352410" cy="14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2192" y="1343950"/>
            <a:ext cx="1982684" cy="14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6075" y="3410355"/>
            <a:ext cx="2020748" cy="1360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5500" y="1333713"/>
            <a:ext cx="1253325" cy="15360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7E4A16-FAE4-4D5D-9642-199B03C9DA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</a:t>
            </a:fld>
            <a:endParaRPr lang="ko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2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8395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동안 시도한 방법들 - 개선을 위한 실험 (모델 구조)</a:t>
            </a:r>
            <a:endParaRPr/>
          </a:p>
        </p:txBody>
      </p:sp>
      <p:pic>
        <p:nvPicPr>
          <p:cNvPr id="565" name="Google Shape;5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00" y="2559550"/>
            <a:ext cx="585001" cy="58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7475" y="2544698"/>
            <a:ext cx="738900" cy="614692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42"/>
          <p:cNvSpPr txBox="1"/>
          <p:nvPr/>
        </p:nvSpPr>
        <p:spPr>
          <a:xfrm>
            <a:off x="1161275" y="3205675"/>
            <a:ext cx="215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위협 문장 / 일반 문장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이진 분류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8" name="Google Shape;568;p42"/>
          <p:cNvSpPr txBox="1"/>
          <p:nvPr/>
        </p:nvSpPr>
        <p:spPr>
          <a:xfrm>
            <a:off x="-125050" y="3205675"/>
            <a:ext cx="147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학습 데이터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9" name="Google Shape;569;p42"/>
          <p:cNvSpPr txBox="1"/>
          <p:nvPr/>
        </p:nvSpPr>
        <p:spPr>
          <a:xfrm>
            <a:off x="7161850" y="1874900"/>
            <a:ext cx="196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>
                <a:latin typeface="Lato"/>
                <a:ea typeface="Lato"/>
                <a:cs typeface="Lato"/>
                <a:sym typeface="Lato"/>
              </a:rPr>
              <a:t>일반 대화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0" name="Google Shape;570;p42"/>
          <p:cNvSpPr txBox="1"/>
          <p:nvPr/>
        </p:nvSpPr>
        <p:spPr>
          <a:xfrm>
            <a:off x="3110450" y="3436525"/>
            <a:ext cx="219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위협 대화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71" name="Google Shape;571;p42"/>
          <p:cNvCxnSpPr>
            <a:stCxn id="565" idx="3"/>
            <a:endCxn id="566" idx="1"/>
          </p:cNvCxnSpPr>
          <p:nvPr/>
        </p:nvCxnSpPr>
        <p:spPr>
          <a:xfrm>
            <a:off x="906201" y="2852050"/>
            <a:ext cx="961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2" name="Google Shape;572;p42"/>
          <p:cNvCxnSpPr>
            <a:stCxn id="566" idx="3"/>
          </p:cNvCxnSpPr>
          <p:nvPr/>
        </p:nvCxnSpPr>
        <p:spPr>
          <a:xfrm>
            <a:off x="2606375" y="2852045"/>
            <a:ext cx="1110600" cy="819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73" name="Google Shape;57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8375" y="3329273"/>
            <a:ext cx="738900" cy="614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4" name="Google Shape;574;p42"/>
          <p:cNvCxnSpPr/>
          <p:nvPr/>
        </p:nvCxnSpPr>
        <p:spPr>
          <a:xfrm>
            <a:off x="4719651" y="3636625"/>
            <a:ext cx="885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5" name="Google Shape;575;p42"/>
          <p:cNvSpPr txBox="1"/>
          <p:nvPr/>
        </p:nvSpPr>
        <p:spPr>
          <a:xfrm>
            <a:off x="4952175" y="3943975"/>
            <a:ext cx="215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위협 문장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다중 분류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6" name="Google Shape;576;p42"/>
          <p:cNvSpPr txBox="1"/>
          <p:nvPr/>
        </p:nvSpPr>
        <p:spPr>
          <a:xfrm>
            <a:off x="7180600" y="3436525"/>
            <a:ext cx="196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>
                <a:latin typeface="Lato"/>
                <a:ea typeface="Lato"/>
                <a:cs typeface="Lato"/>
                <a:sym typeface="Lato"/>
              </a:rPr>
              <a:t>협박 대화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7" name="Google Shape;577;p42"/>
          <p:cNvSpPr txBox="1"/>
          <p:nvPr/>
        </p:nvSpPr>
        <p:spPr>
          <a:xfrm>
            <a:off x="7180450" y="3061600"/>
            <a:ext cx="196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>
                <a:latin typeface="Lato"/>
                <a:ea typeface="Lato"/>
                <a:cs typeface="Lato"/>
                <a:sym typeface="Lato"/>
              </a:rPr>
              <a:t>갈취 대화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8" name="Google Shape;578;p42"/>
          <p:cNvSpPr txBox="1"/>
          <p:nvPr/>
        </p:nvSpPr>
        <p:spPr>
          <a:xfrm>
            <a:off x="7180450" y="2651950"/>
            <a:ext cx="196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>
                <a:latin typeface="Lato"/>
                <a:ea typeface="Lato"/>
                <a:cs typeface="Lato"/>
                <a:sym typeface="Lato"/>
              </a:rPr>
              <a:t>직장내 괴롭힘 대화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9" name="Google Shape;579;p42"/>
          <p:cNvSpPr txBox="1"/>
          <p:nvPr/>
        </p:nvSpPr>
        <p:spPr>
          <a:xfrm>
            <a:off x="7180450" y="2242300"/>
            <a:ext cx="196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>
                <a:latin typeface="Lato"/>
                <a:ea typeface="Lato"/>
                <a:cs typeface="Lato"/>
                <a:sym typeface="Lato"/>
              </a:rPr>
              <a:t>기타 괴롭힘 대화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0" name="Google Shape;580;p42"/>
          <p:cNvCxnSpPr>
            <a:stCxn id="573" idx="3"/>
            <a:endCxn id="576" idx="1"/>
          </p:cNvCxnSpPr>
          <p:nvPr/>
        </p:nvCxnSpPr>
        <p:spPr>
          <a:xfrm>
            <a:off x="6397275" y="3636620"/>
            <a:ext cx="783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1" name="Google Shape;581;p42"/>
          <p:cNvCxnSpPr>
            <a:stCxn id="573" idx="3"/>
            <a:endCxn id="577" idx="1"/>
          </p:cNvCxnSpPr>
          <p:nvPr/>
        </p:nvCxnSpPr>
        <p:spPr>
          <a:xfrm rot="10800000" flipH="1">
            <a:off x="6397275" y="3261620"/>
            <a:ext cx="783300" cy="375000"/>
          </a:xfrm>
          <a:prstGeom prst="bentConnector3">
            <a:avLst>
              <a:gd name="adj1" fmla="val 4999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2" name="Google Shape;582;p42"/>
          <p:cNvCxnSpPr>
            <a:stCxn id="573" idx="3"/>
            <a:endCxn id="578" idx="1"/>
          </p:cNvCxnSpPr>
          <p:nvPr/>
        </p:nvCxnSpPr>
        <p:spPr>
          <a:xfrm rot="10800000" flipH="1">
            <a:off x="6397275" y="2852120"/>
            <a:ext cx="783300" cy="784500"/>
          </a:xfrm>
          <a:prstGeom prst="bentConnector3">
            <a:avLst>
              <a:gd name="adj1" fmla="val 4999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3" name="Google Shape;583;p42"/>
          <p:cNvCxnSpPr>
            <a:stCxn id="573" idx="3"/>
            <a:endCxn id="579" idx="1"/>
          </p:cNvCxnSpPr>
          <p:nvPr/>
        </p:nvCxnSpPr>
        <p:spPr>
          <a:xfrm rot="10800000" flipH="1">
            <a:off x="6397275" y="2442320"/>
            <a:ext cx="783300" cy="1194300"/>
          </a:xfrm>
          <a:prstGeom prst="bentConnector3">
            <a:avLst>
              <a:gd name="adj1" fmla="val 4999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4" name="Google Shape;584;p42"/>
          <p:cNvSpPr txBox="1"/>
          <p:nvPr/>
        </p:nvSpPr>
        <p:spPr>
          <a:xfrm>
            <a:off x="736925" y="22268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latin typeface="Lato"/>
                <a:ea typeface="Lato"/>
                <a:cs typeface="Lato"/>
                <a:sym typeface="Lato"/>
              </a:rPr>
              <a:t>klue/bert-base</a:t>
            </a:r>
            <a:endParaRPr/>
          </a:p>
        </p:txBody>
      </p:sp>
      <p:sp>
        <p:nvSpPr>
          <p:cNvPr id="585" name="Google Shape;585;p42"/>
          <p:cNvSpPr txBox="1"/>
          <p:nvPr/>
        </p:nvSpPr>
        <p:spPr>
          <a:xfrm>
            <a:off x="4527825" y="43309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latin typeface="Lato"/>
                <a:ea typeface="Lato"/>
                <a:cs typeface="Lato"/>
                <a:sym typeface="Lato"/>
              </a:rPr>
              <a:t>klue/bert-base</a:t>
            </a:r>
            <a:endParaRPr/>
          </a:p>
        </p:txBody>
      </p:sp>
      <p:cxnSp>
        <p:nvCxnSpPr>
          <p:cNvPr id="586" name="Google Shape;586;p42"/>
          <p:cNvCxnSpPr>
            <a:stCxn id="566" idx="3"/>
            <a:endCxn id="569" idx="1"/>
          </p:cNvCxnSpPr>
          <p:nvPr/>
        </p:nvCxnSpPr>
        <p:spPr>
          <a:xfrm rot="10800000" flipH="1">
            <a:off x="2606375" y="2075045"/>
            <a:ext cx="4555500" cy="7770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7" name="Google Shape;587;p42"/>
          <p:cNvSpPr txBox="1"/>
          <p:nvPr/>
        </p:nvSpPr>
        <p:spPr>
          <a:xfrm>
            <a:off x="729450" y="1400850"/>
            <a:ext cx="384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이진분류 관점에서 다중 분류 문제 해결하기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8207EC-3318-495C-B1E8-EAC3270913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30</a:t>
            </a:fld>
            <a:endParaRPr lang="ko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3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8414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동안 시도한 방법들 - 개선을 위한 실험 (모델 구조)</a:t>
            </a:r>
            <a:endParaRPr/>
          </a:p>
        </p:txBody>
      </p:sp>
      <p:pic>
        <p:nvPicPr>
          <p:cNvPr id="593" name="Google Shape;5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300" y="2266013"/>
            <a:ext cx="585001" cy="58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3319423"/>
            <a:ext cx="738900" cy="614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988" y="3300198"/>
            <a:ext cx="738900" cy="614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2550" y="3300198"/>
            <a:ext cx="738900" cy="614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9088" y="3300198"/>
            <a:ext cx="738900" cy="614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7650" y="3300198"/>
            <a:ext cx="738900" cy="614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9" name="Google Shape;599;p43"/>
          <p:cNvCxnSpPr>
            <a:stCxn id="593" idx="1"/>
            <a:endCxn id="594" idx="0"/>
          </p:cNvCxnSpPr>
          <p:nvPr/>
        </p:nvCxnSpPr>
        <p:spPr>
          <a:xfrm flipH="1">
            <a:off x="1098900" y="2558512"/>
            <a:ext cx="3182400" cy="7608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0" name="Google Shape;600;p43"/>
          <p:cNvCxnSpPr>
            <a:stCxn id="593" idx="1"/>
            <a:endCxn id="595" idx="0"/>
          </p:cNvCxnSpPr>
          <p:nvPr/>
        </p:nvCxnSpPr>
        <p:spPr>
          <a:xfrm flipH="1">
            <a:off x="2835300" y="2558512"/>
            <a:ext cx="1446000" cy="7416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1" name="Google Shape;601;p43"/>
          <p:cNvCxnSpPr>
            <a:stCxn id="593" idx="3"/>
            <a:endCxn id="597" idx="0"/>
          </p:cNvCxnSpPr>
          <p:nvPr/>
        </p:nvCxnSpPr>
        <p:spPr>
          <a:xfrm>
            <a:off x="4866301" y="2558512"/>
            <a:ext cx="1442100" cy="7416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2" name="Google Shape;602;p43"/>
          <p:cNvCxnSpPr>
            <a:stCxn id="593" idx="3"/>
            <a:endCxn id="598" idx="0"/>
          </p:cNvCxnSpPr>
          <p:nvPr/>
        </p:nvCxnSpPr>
        <p:spPr>
          <a:xfrm>
            <a:off x="4866301" y="2558512"/>
            <a:ext cx="3100800" cy="7416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3" name="Google Shape;603;p43"/>
          <p:cNvCxnSpPr>
            <a:stCxn id="593" idx="2"/>
            <a:endCxn id="596" idx="0"/>
          </p:cNvCxnSpPr>
          <p:nvPr/>
        </p:nvCxnSpPr>
        <p:spPr>
          <a:xfrm flipH="1">
            <a:off x="4572001" y="2851012"/>
            <a:ext cx="1800" cy="449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4" name="Google Shape;604;p43"/>
          <p:cNvSpPr txBox="1"/>
          <p:nvPr/>
        </p:nvSpPr>
        <p:spPr>
          <a:xfrm>
            <a:off x="352275" y="3994550"/>
            <a:ext cx="147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일반 대화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이진 분류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5" name="Google Shape;605;p43"/>
          <p:cNvSpPr txBox="1"/>
          <p:nvPr/>
        </p:nvSpPr>
        <p:spPr>
          <a:xfrm>
            <a:off x="2088825" y="3994550"/>
            <a:ext cx="147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협박 대화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이진 분류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6" name="Google Shape;606;p43"/>
          <p:cNvSpPr txBox="1"/>
          <p:nvPr/>
        </p:nvSpPr>
        <p:spPr>
          <a:xfrm>
            <a:off x="3825375" y="3994550"/>
            <a:ext cx="147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갈취 대화</a:t>
            </a:r>
            <a:r>
              <a:rPr lang="ko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이진 분류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7" name="Google Shape;607;p43"/>
          <p:cNvSpPr txBox="1"/>
          <p:nvPr/>
        </p:nvSpPr>
        <p:spPr>
          <a:xfrm>
            <a:off x="5423925" y="3994550"/>
            <a:ext cx="175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직장 내 괴롭힘 대화</a:t>
            </a:r>
            <a:r>
              <a:rPr lang="ko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이진 분류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8" name="Google Shape;608;p43"/>
          <p:cNvSpPr txBox="1"/>
          <p:nvPr/>
        </p:nvSpPr>
        <p:spPr>
          <a:xfrm>
            <a:off x="7123125" y="3994550"/>
            <a:ext cx="167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기타 괴롭힘 대화</a:t>
            </a:r>
            <a:r>
              <a:rPr lang="ko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이진 분류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9" name="Google Shape;609;p43"/>
          <p:cNvSpPr txBox="1"/>
          <p:nvPr/>
        </p:nvSpPr>
        <p:spPr>
          <a:xfrm>
            <a:off x="729450" y="1400850"/>
            <a:ext cx="384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이진분류 관점에서 다중 분류 문제 해결하기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0" name="Google Shape;610;p43"/>
          <p:cNvSpPr txBox="1"/>
          <p:nvPr/>
        </p:nvSpPr>
        <p:spPr>
          <a:xfrm>
            <a:off x="3825375" y="1777750"/>
            <a:ext cx="147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학습 데이터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02C276-42E3-403B-83F1-D06FD11CB7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31</a:t>
            </a:fld>
            <a:endParaRPr lang="ko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4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동안 시도한 방법들 - 개선을 위한 실험 (XAI)</a:t>
            </a:r>
            <a:endParaRPr/>
          </a:p>
        </p:txBody>
      </p:sp>
      <p:sp>
        <p:nvSpPr>
          <p:cNvPr id="616" name="Google Shape;616;p44"/>
          <p:cNvSpPr txBox="1"/>
          <p:nvPr/>
        </p:nvSpPr>
        <p:spPr>
          <a:xfrm>
            <a:off x="729450" y="1400850"/>
            <a:ext cx="384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XAI 적용 과정에서의 시행착오 : TX-RAY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7" name="Google Shape;6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600" y="1801050"/>
            <a:ext cx="2022000" cy="27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44"/>
          <p:cNvSpPr txBox="1"/>
          <p:nvPr/>
        </p:nvSpPr>
        <p:spPr>
          <a:xfrm>
            <a:off x="3303650" y="1801050"/>
            <a:ext cx="5612100" cy="1962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dirty="0"/>
              <a:t>기본 설명</a:t>
            </a:r>
            <a:endParaRPr dirty="0"/>
          </a:p>
          <a:p>
            <a:pPr marL="457200" lvl="0" indent="-2984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Char char="●"/>
            </a:pPr>
            <a:r>
              <a:rPr lang="ko" dirty="0"/>
              <a:t>핵심 정보를 갖고 있는 뉴런를 부각하여 시각화가 가능하기에 Attention과 같은 효과를 내줄 수 있을 것 같아서 선정했습니다.</a:t>
            </a:r>
            <a:endParaRPr dirty="0"/>
          </a:p>
          <a:p>
            <a:pPr marL="457200" lvl="0" indent="-2984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Char char="●"/>
            </a:pPr>
            <a:r>
              <a:rPr lang="ko" dirty="0"/>
              <a:t>epochs, fine-tuning, 아키텍처 간에 모델 지식 비교를 통해 성능 개선 및 좋은 모델 찾기입니다.</a:t>
            </a:r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86B5B4-0690-45E1-A56F-1F0F4300B9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32</a:t>
            </a:fld>
            <a:endParaRPr lang="ko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5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동안 시도한 방법들 - 개선을 위한 실험 (XAI)</a:t>
            </a:r>
            <a:endParaRPr/>
          </a:p>
        </p:txBody>
      </p:sp>
      <p:sp>
        <p:nvSpPr>
          <p:cNvPr id="624" name="Google Shape;624;p45"/>
          <p:cNvSpPr txBox="1"/>
          <p:nvPr/>
        </p:nvSpPr>
        <p:spPr>
          <a:xfrm>
            <a:off x="729450" y="1400850"/>
            <a:ext cx="384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XAI 적용 과정에서의 시행착오 : TX-RAY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5" name="Google Shape;6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600" y="1801050"/>
            <a:ext cx="2022000" cy="27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45"/>
          <p:cNvSpPr txBox="1"/>
          <p:nvPr/>
        </p:nvSpPr>
        <p:spPr>
          <a:xfrm>
            <a:off x="3303650" y="1801050"/>
            <a:ext cx="5612100" cy="2637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dirty="0"/>
              <a:t>시도</a:t>
            </a:r>
            <a:endParaRPr dirty="0"/>
          </a:p>
          <a:p>
            <a:pPr marL="457200" lvl="0" indent="-2984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Char char="●"/>
            </a:pPr>
            <a:r>
              <a:rPr lang="ko" dirty="0"/>
              <a:t>위키 텍스트-2 데이터와 IMDB 영화 리뷰 데이터 세트 이용하여 논문 구현 성공</a:t>
            </a:r>
            <a:endParaRPr dirty="0"/>
          </a:p>
          <a:p>
            <a:pPr marL="457200" lvl="0" indent="-2984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Char char="●"/>
            </a:pPr>
            <a:r>
              <a:rPr lang="ko" dirty="0"/>
              <a:t>TUNiB의 데이터와 AI-Hub 데이터에 적용하려는 시도를 했지만 다중 클래스에는 해당이 되지 않는 다는 것을 알게 됨</a:t>
            </a:r>
            <a:endParaRPr dirty="0"/>
          </a:p>
          <a:p>
            <a:pPr marL="457200" lvl="0" indent="-2984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Char char="●"/>
            </a:pPr>
            <a:r>
              <a:rPr lang="ko" dirty="0"/>
              <a:t>TX-RAY는 분류가 아닌 문법 고치기와 같은 분야에서 성능 개선에 도움이 됩니다.</a:t>
            </a:r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C7A872-5667-4A87-AF27-A8DEC1CE6E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33</a:t>
            </a:fld>
            <a:endParaRPr lang="ko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6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동안 시도한 방법들 - 개선을 위한 실험 (XAI)</a:t>
            </a:r>
            <a:endParaRPr/>
          </a:p>
        </p:txBody>
      </p:sp>
      <p:sp>
        <p:nvSpPr>
          <p:cNvPr id="632" name="Google Shape;632;p46"/>
          <p:cNvSpPr txBox="1"/>
          <p:nvPr/>
        </p:nvSpPr>
        <p:spPr>
          <a:xfrm>
            <a:off x="729450" y="1400850"/>
            <a:ext cx="384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XAI 적용 과정에서의 시행착오 : LRP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3" name="Google Shape;6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113525"/>
            <a:ext cx="2574200" cy="2576809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46"/>
          <p:cNvSpPr txBox="1"/>
          <p:nvPr/>
        </p:nvSpPr>
        <p:spPr>
          <a:xfrm>
            <a:off x="3303650" y="1801050"/>
            <a:ext cx="5612100" cy="10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/>
              <a:t>기본 설명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입력 데이터 관점에서 분류 결과뿐만 아니라 결정에 영향을 미치는 구조를 설명</a:t>
            </a: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1CFD06-7D53-4697-8572-4C1FD5E13A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34</a:t>
            </a:fld>
            <a:endParaRPr lang="ko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7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동안 시도한 방법들 - 개선을 위한 실험 (XAI)</a:t>
            </a:r>
            <a:endParaRPr/>
          </a:p>
        </p:txBody>
      </p:sp>
      <p:sp>
        <p:nvSpPr>
          <p:cNvPr id="640" name="Google Shape;640;p47"/>
          <p:cNvSpPr txBox="1"/>
          <p:nvPr/>
        </p:nvSpPr>
        <p:spPr>
          <a:xfrm>
            <a:off x="729450" y="1400850"/>
            <a:ext cx="384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XAI 적용 과정에서의 시행착오 : LRP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2" name="Google Shape;642;p47"/>
          <p:cNvSpPr txBox="1"/>
          <p:nvPr/>
        </p:nvSpPr>
        <p:spPr>
          <a:xfrm>
            <a:off x="3303650" y="1801050"/>
            <a:ext cx="5612100" cy="2705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dirty="0"/>
              <a:t>시도</a:t>
            </a:r>
            <a:endParaRPr dirty="0"/>
          </a:p>
          <a:p>
            <a:pPr marL="457200" lvl="0" indent="-2984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Char char="●"/>
            </a:pPr>
            <a:r>
              <a:rPr lang="ko" dirty="0"/>
              <a:t>NSMC데이터 셋을 이용(영화 리뷰 데이터)하여 논문 구현 성공 하였지만 두 가지 이유로 적용을 하지 못함</a:t>
            </a:r>
            <a:endParaRPr dirty="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ko" dirty="0"/>
              <a:t>CUDA버전 문제로 인해서 돌아가지 못했습니다. 계속 수정을 하려고 붙잡았지만 실패</a:t>
            </a:r>
            <a:endParaRPr dirty="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ko" dirty="0"/>
              <a:t>커스텀 라이브러리를 찾지 못해서 실패</a:t>
            </a:r>
            <a:endParaRPr dirty="0"/>
          </a:p>
          <a:p>
            <a:pPr marL="457200" lvl="0" indent="-2984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Char char="●"/>
            </a:pPr>
            <a:r>
              <a:rPr lang="ko" dirty="0"/>
              <a:t>참고했던 사이트에서는 긍/부정 모델로만 사용을 했기에 다중 분류와 맞지 않음</a:t>
            </a:r>
            <a:endParaRPr dirty="0"/>
          </a:p>
        </p:txBody>
      </p:sp>
      <p:pic>
        <p:nvPicPr>
          <p:cNvPr id="6" name="Google Shape;633;p46">
            <a:extLst>
              <a:ext uri="{FF2B5EF4-FFF2-40B4-BE49-F238E27FC236}">
                <a16:creationId xmlns:a16="http://schemas.microsoft.com/office/drawing/2014/main" id="{B9FE2ECA-8CB8-4151-A726-1A8D7254D47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113525"/>
            <a:ext cx="2574200" cy="25768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89E7E2-21D3-46B7-8CF5-CFE02BCF1E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35</a:t>
            </a:fld>
            <a:endParaRPr lang="ko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8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동안 시도한 방법들 - 시도 방법 요약</a:t>
            </a:r>
            <a:endParaRPr/>
          </a:p>
        </p:txBody>
      </p:sp>
      <p:sp>
        <p:nvSpPr>
          <p:cNvPr id="648" name="Google Shape;648;p48"/>
          <p:cNvSpPr/>
          <p:nvPr/>
        </p:nvSpPr>
        <p:spPr>
          <a:xfrm>
            <a:off x="729450" y="1625175"/>
            <a:ext cx="3662100" cy="337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  <a:p>
            <a:pPr marL="457200" lvl="0" indent="-32385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 dirty="0"/>
              <a:t>Soft voting 방식의 앙상블 모델 (</a:t>
            </a:r>
            <a:r>
              <a:rPr lang="ko" sz="1500" dirty="0">
                <a:solidFill>
                  <a:schemeClr val="accent6">
                    <a:lumMod val="50000"/>
                  </a:schemeClr>
                </a:solidFill>
              </a:rPr>
              <a:t>0.673</a:t>
            </a:r>
            <a:r>
              <a:rPr lang="ko" sz="1500" dirty="0"/>
              <a:t>)</a:t>
            </a:r>
            <a:endParaRPr lang="en-US" altLang="ko" sz="1500" dirty="0"/>
          </a:p>
          <a:p>
            <a:pPr marL="457200" lvl="0" indent="-32385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endParaRPr sz="1500" dirty="0"/>
          </a:p>
          <a:p>
            <a:pPr marL="457200" lvl="0" indent="-32385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 dirty="0"/>
              <a:t>한국어 SNS 데이터셋 추가 (</a:t>
            </a:r>
            <a:r>
              <a:rPr lang="ko" sz="1500" dirty="0">
                <a:solidFill>
                  <a:schemeClr val="accent6">
                    <a:lumMod val="50000"/>
                  </a:schemeClr>
                </a:solidFill>
              </a:rPr>
              <a:t>0.821</a:t>
            </a:r>
            <a:r>
              <a:rPr lang="ko" sz="1500" dirty="0"/>
              <a:t>)</a:t>
            </a:r>
            <a:endParaRPr lang="en-US" altLang="ko" sz="1500" dirty="0"/>
          </a:p>
          <a:p>
            <a:pPr marL="457200" lvl="0" indent="-32385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endParaRPr sz="1500" dirty="0"/>
          </a:p>
          <a:p>
            <a:pPr marL="457200" lvl="0" indent="-32385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 dirty="0"/>
              <a:t>학습률 스케줄러를 활용한 학습률 조절 (</a:t>
            </a:r>
            <a:r>
              <a:rPr lang="ko" sz="1500" dirty="0">
                <a:solidFill>
                  <a:schemeClr val="accent6">
                    <a:lumMod val="50000"/>
                  </a:schemeClr>
                </a:solidFill>
              </a:rPr>
              <a:t>0.829</a:t>
            </a:r>
            <a:r>
              <a:rPr lang="ko" sz="1500" dirty="0"/>
              <a:t>)</a:t>
            </a:r>
            <a:endParaRPr lang="en-US" altLang="ko" sz="1500" dirty="0"/>
          </a:p>
          <a:p>
            <a:pPr marL="457200" lvl="0" indent="-32385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endParaRPr sz="1500" dirty="0"/>
          </a:p>
          <a:p>
            <a:pPr marL="457200" lvl="0" indent="-32385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 dirty="0"/>
              <a:t>감정 말뭉치 데이터셋 추가 (</a:t>
            </a:r>
            <a:r>
              <a:rPr lang="ko" sz="1500" dirty="0">
                <a:solidFill>
                  <a:schemeClr val="accent6">
                    <a:lumMod val="50000"/>
                  </a:schemeClr>
                </a:solidFill>
              </a:rPr>
              <a:t>0.865</a:t>
            </a:r>
            <a:r>
              <a:rPr lang="ko" sz="1500" dirty="0"/>
              <a:t>)</a:t>
            </a:r>
            <a:endParaRPr lang="en-US" altLang="ko" sz="1500" dirty="0"/>
          </a:p>
          <a:p>
            <a:pPr marL="457200" lvl="0" indent="-32385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endParaRPr sz="1500" dirty="0"/>
          </a:p>
          <a:p>
            <a:pPr marL="457200" lvl="0" indent="-32385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 dirty="0"/>
              <a:t>추가적인 사전학습을 진행한 klue/bert-base 모델 사용 (</a:t>
            </a:r>
            <a:r>
              <a:rPr lang="ko" sz="1500" dirty="0">
                <a:solidFill>
                  <a:schemeClr val="accent6">
                    <a:lumMod val="50000"/>
                  </a:schemeClr>
                </a:solidFill>
              </a:rPr>
              <a:t>0.875</a:t>
            </a:r>
            <a:r>
              <a:rPr lang="ko" sz="1500" dirty="0"/>
              <a:t>)</a:t>
            </a:r>
            <a:endParaRPr lang="en-US" altLang="ko" sz="1500" dirty="0"/>
          </a:p>
          <a:p>
            <a:pPr marL="457200" lvl="0" indent="-32385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endParaRPr sz="1500" dirty="0"/>
          </a:p>
          <a:p>
            <a:pPr marL="457200" lvl="0" indent="-32385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 dirty="0"/>
              <a:t>Back Translation 데이터 증강 (</a:t>
            </a:r>
            <a:r>
              <a:rPr lang="ko" sz="1500" dirty="0">
                <a:solidFill>
                  <a:schemeClr val="accent6">
                    <a:lumMod val="50000"/>
                  </a:schemeClr>
                </a:solidFill>
              </a:rPr>
              <a:t>0.875</a:t>
            </a:r>
            <a:r>
              <a:rPr lang="ko" sz="1500" dirty="0"/>
              <a:t>)</a:t>
            </a:r>
            <a:endParaRPr lang="en-US" altLang="ko" sz="1500" dirty="0"/>
          </a:p>
          <a:p>
            <a:pPr marL="457200" lvl="0" indent="-32385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endParaRPr sz="1500" dirty="0"/>
          </a:p>
          <a:p>
            <a:pPr marL="457200" lvl="0" indent="-32385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 dirty="0"/>
              <a:t>transformer-interpreter를 활용한 과대적합 발견 인사이트 (</a:t>
            </a:r>
            <a:r>
              <a:rPr lang="ko" sz="1500" dirty="0">
                <a:solidFill>
                  <a:schemeClr val="accent6">
                    <a:lumMod val="50000"/>
                  </a:schemeClr>
                </a:solidFill>
              </a:rPr>
              <a:t>0.882</a:t>
            </a:r>
            <a:r>
              <a:rPr lang="ko" sz="1500" dirty="0"/>
              <a:t>)</a:t>
            </a:r>
            <a:endParaRPr sz="1500" dirty="0"/>
          </a:p>
        </p:txBody>
      </p:sp>
      <p:sp>
        <p:nvSpPr>
          <p:cNvPr id="649" name="Google Shape;649;p48"/>
          <p:cNvSpPr/>
          <p:nvPr/>
        </p:nvSpPr>
        <p:spPr>
          <a:xfrm>
            <a:off x="4856600" y="1625025"/>
            <a:ext cx="3662100" cy="337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  <a:p>
            <a:pPr marL="457200" lvl="0" indent="-32385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 dirty="0"/>
              <a:t>추가적인 AI-Hub 데이터셋</a:t>
            </a:r>
            <a:endParaRPr lang="en-US" altLang="ko" sz="1500" dirty="0"/>
          </a:p>
          <a:p>
            <a:pPr marL="457200" lvl="0" indent="-32385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endParaRPr sz="1500" dirty="0"/>
          </a:p>
          <a:p>
            <a:pPr marL="457200" lvl="0" indent="-32385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 dirty="0"/>
              <a:t>KoEDA 패키지를 사용한 Data Augmentation</a:t>
            </a:r>
            <a:endParaRPr lang="en-US" altLang="ko" sz="1500" dirty="0"/>
          </a:p>
          <a:p>
            <a:pPr marL="457200" lvl="0" indent="-32385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endParaRPr sz="1500" dirty="0"/>
          </a:p>
          <a:p>
            <a:pPr marL="457200" lvl="0" indent="-32385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 dirty="0"/>
              <a:t>이진 분류 관점에서 다중 분류 문제 해결하는 방법</a:t>
            </a:r>
            <a:endParaRPr lang="en-US" altLang="ko" sz="1500" dirty="0"/>
          </a:p>
          <a:p>
            <a:pPr marL="457200" lvl="0" indent="-32385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endParaRPr sz="1500" dirty="0"/>
          </a:p>
          <a:p>
            <a:pPr marL="457200" lvl="0" indent="-32385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 dirty="0"/>
              <a:t>TX-RAY를 사용한 XAI 도입</a:t>
            </a:r>
            <a:endParaRPr lang="en-US" altLang="ko" sz="1500" dirty="0"/>
          </a:p>
          <a:p>
            <a:pPr marL="457200" lvl="0" indent="-32385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endParaRPr sz="1500" dirty="0"/>
          </a:p>
          <a:p>
            <a:pPr marL="457200" lvl="0" indent="-32385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 dirty="0"/>
              <a:t>LRP를 사용한 XAI 도입</a:t>
            </a:r>
            <a:endParaRPr sz="1600" b="1" dirty="0"/>
          </a:p>
        </p:txBody>
      </p:sp>
      <p:cxnSp>
        <p:nvCxnSpPr>
          <p:cNvPr id="650" name="Google Shape;650;p48"/>
          <p:cNvCxnSpPr/>
          <p:nvPr/>
        </p:nvCxnSpPr>
        <p:spPr>
          <a:xfrm>
            <a:off x="4624075" y="1507575"/>
            <a:ext cx="0" cy="349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48"/>
          <p:cNvSpPr txBox="1"/>
          <p:nvPr/>
        </p:nvSpPr>
        <p:spPr>
          <a:xfrm>
            <a:off x="986700" y="127897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결과적으로 개선된 방법들</a:t>
            </a:r>
            <a:endParaRPr/>
          </a:p>
        </p:txBody>
      </p:sp>
      <p:sp>
        <p:nvSpPr>
          <p:cNvPr id="652" name="Google Shape;652;p48"/>
          <p:cNvSpPr txBox="1"/>
          <p:nvPr/>
        </p:nvSpPr>
        <p:spPr>
          <a:xfrm>
            <a:off x="5217725" y="1251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개선하지 못했지만 실험한 방법들</a:t>
            </a:r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A0CB7C-9E2A-4D0C-838E-6850BCFDD7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36</a:t>
            </a:fld>
            <a:endParaRPr lang="ko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9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 &amp; A</a:t>
            </a:r>
            <a:endParaRPr/>
          </a:p>
        </p:txBody>
      </p:sp>
      <p:pic>
        <p:nvPicPr>
          <p:cNvPr id="658" name="Google Shape;6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6250" y="1894150"/>
            <a:ext cx="2219275" cy="22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D6BE98-22EA-4A21-B5CA-C5AF204667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37</a:t>
            </a:fld>
            <a:endParaRPr lang="ko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소개</a:t>
            </a:r>
            <a:endParaRPr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49650"/>
            <a:ext cx="794385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729450" y="1002054"/>
            <a:ext cx="7991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lang="ko" sz="2300" b="1" dirty="0">
                <a:solidFill>
                  <a:srgbClr val="24292F"/>
                </a:solidFill>
                <a:highlight>
                  <a:srgbClr val="FFFFFF"/>
                </a:highlight>
              </a:rPr>
              <a:t>DKTC (Dataset of Korean Threatening Conversations)</a:t>
            </a:r>
            <a:endParaRPr sz="2300" b="1" dirty="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2EE3D2-DC8B-41FB-8EE8-11E0F7C97B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4</a:t>
            </a:fld>
            <a:endParaRPr lang="ko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소개</a:t>
            </a:r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428750"/>
            <a:ext cx="5582425" cy="32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/>
          <p:nvPr/>
        </p:nvSpPr>
        <p:spPr>
          <a:xfrm>
            <a:off x="4203425" y="4163150"/>
            <a:ext cx="778800" cy="29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7"/>
          <p:cNvSpPr txBox="1"/>
          <p:nvPr/>
        </p:nvSpPr>
        <p:spPr>
          <a:xfrm>
            <a:off x="4051025" y="4110800"/>
            <a:ext cx="119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외부 데이터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7"/>
          <p:cNvSpPr/>
          <p:nvPr/>
        </p:nvSpPr>
        <p:spPr>
          <a:xfrm>
            <a:off x="698325" y="4028850"/>
            <a:ext cx="5582400" cy="535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7"/>
          <p:cNvSpPr txBox="1"/>
          <p:nvPr/>
        </p:nvSpPr>
        <p:spPr>
          <a:xfrm>
            <a:off x="6612449" y="2433800"/>
            <a:ext cx="2743175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 dirty="0">
                <a:latin typeface="Lato"/>
                <a:ea typeface="Lato"/>
                <a:cs typeface="Lato"/>
                <a:sym typeface="Lato"/>
              </a:rPr>
              <a:t>AI-hub 한국어 대화 데이터셋</a:t>
            </a:r>
            <a:endParaRPr u="sng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6612450" y="28340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latin typeface="Lato"/>
                <a:ea typeface="Lato"/>
                <a:cs typeface="Lato"/>
                <a:sym typeface="Lato"/>
              </a:rPr>
              <a:t>AI-hub 한국어 SNS 데이터셋</a:t>
            </a:r>
            <a:endParaRPr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6612450" y="3234200"/>
            <a:ext cx="2649884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 dirty="0">
                <a:latin typeface="Lato"/>
                <a:ea typeface="Lato"/>
                <a:cs typeface="Lato"/>
                <a:sym typeface="Lato"/>
              </a:rPr>
              <a:t>AI-hub 감정 말뭉치 데이터셋</a:t>
            </a:r>
            <a:endParaRPr u="sng"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8" name="Google Shape;128;p17"/>
          <p:cNvCxnSpPr>
            <a:cxnSpLocks/>
            <a:stCxn id="124" idx="3"/>
            <a:endCxn id="127" idx="1"/>
          </p:cNvCxnSpPr>
          <p:nvPr/>
        </p:nvCxnSpPr>
        <p:spPr>
          <a:xfrm flipV="1">
            <a:off x="6280725" y="3434300"/>
            <a:ext cx="331725" cy="86215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>
            <a:stCxn id="124" idx="3"/>
            <a:endCxn id="126" idx="1"/>
          </p:cNvCxnSpPr>
          <p:nvPr/>
        </p:nvCxnSpPr>
        <p:spPr>
          <a:xfrm rot="10800000" flipH="1">
            <a:off x="6280725" y="3034050"/>
            <a:ext cx="331800" cy="1262400"/>
          </a:xfrm>
          <a:prstGeom prst="bentConnector3">
            <a:avLst>
              <a:gd name="adj1" fmla="val 4998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>
            <a:cxnSpLocks/>
            <a:stCxn id="124" idx="3"/>
            <a:endCxn id="125" idx="1"/>
          </p:cNvCxnSpPr>
          <p:nvPr/>
        </p:nvCxnSpPr>
        <p:spPr>
          <a:xfrm flipV="1">
            <a:off x="6280725" y="2633900"/>
            <a:ext cx="331724" cy="166255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" name="Google Shape;131;p17"/>
          <p:cNvSpPr txBox="1"/>
          <p:nvPr/>
        </p:nvSpPr>
        <p:spPr>
          <a:xfrm>
            <a:off x="6612525" y="1923100"/>
            <a:ext cx="236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약 15,000개의 일반 데이터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1B25D3-C6B3-4E44-AB8C-DD8BC4D27B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5</a:t>
            </a:fld>
            <a:endParaRPr lang="ko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베이스라인</a:t>
            </a:r>
            <a:endParaRPr/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750" y="2156975"/>
            <a:ext cx="738900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/>
        </p:nvSpPr>
        <p:spPr>
          <a:xfrm>
            <a:off x="729450" y="3032775"/>
            <a:ext cx="172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Lato"/>
                <a:ea typeface="Lato"/>
                <a:cs typeface="Lato"/>
                <a:sym typeface="Lato"/>
              </a:rPr>
              <a:t>일반 대화 데이터와 TUNiB 데이터 Merge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2660275" y="2984225"/>
            <a:ext cx="1842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Lato"/>
                <a:ea typeface="Lato"/>
                <a:cs typeface="Lato"/>
                <a:sym typeface="Lato"/>
              </a:rPr>
              <a:t>특수 문자 제거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Lato"/>
                <a:ea typeface="Lato"/>
                <a:cs typeface="Lato"/>
                <a:sym typeface="Lato"/>
              </a:rPr>
              <a:t>연속되는 공백 제거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Lato"/>
                <a:ea typeface="Lato"/>
                <a:cs typeface="Lato"/>
                <a:sym typeface="Lato"/>
              </a:rPr>
              <a:t>너무 긴 문장 제거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250" y="2117205"/>
            <a:ext cx="983800" cy="81842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/>
        </p:nvSpPr>
        <p:spPr>
          <a:xfrm>
            <a:off x="4966500" y="3032775"/>
            <a:ext cx="145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Lato"/>
                <a:ea typeface="Lato"/>
                <a:cs typeface="Lato"/>
                <a:sym typeface="Lato"/>
              </a:rPr>
              <a:t>klue/bert-base 분류 모델 실험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9000" y="2068638"/>
            <a:ext cx="877426" cy="91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/>
        </p:nvSpPr>
        <p:spPr>
          <a:xfrm>
            <a:off x="6660063" y="3032775"/>
            <a:ext cx="145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Lato"/>
                <a:ea typeface="Lato"/>
                <a:cs typeface="Lato"/>
                <a:sym typeface="Lato"/>
              </a:rPr>
              <a:t>분류 결과 대조 및 분석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4" name="Google Shape;144;p18"/>
          <p:cNvCxnSpPr>
            <a:stCxn id="137" idx="3"/>
          </p:cNvCxnSpPr>
          <p:nvPr/>
        </p:nvCxnSpPr>
        <p:spPr>
          <a:xfrm>
            <a:off x="1960650" y="2526425"/>
            <a:ext cx="1071000" cy="6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" name="Google Shape;145;p18"/>
          <p:cNvCxnSpPr/>
          <p:nvPr/>
        </p:nvCxnSpPr>
        <p:spPr>
          <a:xfrm rot="10800000" flipH="1">
            <a:off x="4144150" y="2526415"/>
            <a:ext cx="981900" cy="6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Google Shape;146;p18"/>
          <p:cNvCxnSpPr>
            <a:stCxn id="140" idx="3"/>
            <a:endCxn id="142" idx="1"/>
          </p:cNvCxnSpPr>
          <p:nvPr/>
        </p:nvCxnSpPr>
        <p:spPr>
          <a:xfrm>
            <a:off x="6186050" y="2526415"/>
            <a:ext cx="762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7" name="Google Shape;14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3161" y="2117222"/>
            <a:ext cx="696532" cy="8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A1D305-299F-48DA-B065-271A290DDA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6</a:t>
            </a:fld>
            <a:endParaRPr lang="ko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동안 시도한 방법들 - 성능 개선</a:t>
            </a:r>
            <a:endParaRPr/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2650" y="1987575"/>
            <a:ext cx="2068726" cy="20687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032346-4F08-48E7-908D-CB88A9DB4A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7</a:t>
            </a:fld>
            <a:endParaRPr lang="ko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동안 시도한 방법들 - 성능 개선</a:t>
            </a:r>
            <a:endParaRPr/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675" y="2435625"/>
            <a:ext cx="738900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729450" y="1400850"/>
            <a:ext cx="274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한국어 대화 데이터 선택 이유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497775" y="3174513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한국어 대화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0050" y="1892025"/>
            <a:ext cx="5827200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 txBox="1"/>
          <p:nvPr/>
        </p:nvSpPr>
        <p:spPr>
          <a:xfrm>
            <a:off x="2210049" y="4130400"/>
            <a:ext cx="6062581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ko" dirty="0">
                <a:latin typeface="Lato"/>
                <a:ea typeface="Lato"/>
                <a:cs typeface="Lato"/>
                <a:sym typeface="Lato"/>
              </a:rPr>
              <a:t>음식점, 학원,  동사무소등에서 이루어지는 대화를 수집한 데이터셋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ko" dirty="0">
                <a:latin typeface="Lato"/>
                <a:ea typeface="Lato"/>
                <a:cs typeface="Lato"/>
                <a:sym typeface="Lato"/>
              </a:rPr>
              <a:t>TUNiB 데이터 형식에 맞추어서 </a:t>
            </a:r>
            <a:r>
              <a:rPr lang="ko" b="1" dirty="0">
                <a:latin typeface="Lato"/>
                <a:ea typeface="Lato"/>
                <a:cs typeface="Lato"/>
                <a:sym typeface="Lato"/>
              </a:rPr>
              <a:t>5,117</a:t>
            </a:r>
            <a:r>
              <a:rPr lang="ko" dirty="0">
                <a:latin typeface="Lato"/>
                <a:ea typeface="Lato"/>
                <a:cs typeface="Lato"/>
                <a:sym typeface="Lato"/>
              </a:rPr>
              <a:t>개의 일반 대화데이터 수집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1E6687-03DA-4AE1-8BD8-C72F9FF2D8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8</a:t>
            </a:fld>
            <a:endParaRPr lang="ko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title"/>
          </p:nvPr>
        </p:nvSpPr>
        <p:spPr>
          <a:xfrm>
            <a:off x="729450" y="5531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동안 시도한 방법들 - 성능 개선 (Soft Voting)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50" y="3081375"/>
            <a:ext cx="738900" cy="7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7125" y="1940243"/>
            <a:ext cx="983800" cy="818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6275" y="3030243"/>
            <a:ext cx="983800" cy="818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6275" y="4120230"/>
            <a:ext cx="983800" cy="81842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/>
        </p:nvSpPr>
        <p:spPr>
          <a:xfrm>
            <a:off x="3637375" y="2149375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협박 클래스 점수 : 0.82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3646525" y="3239350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협박 클래스 점수 : 0.23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3646525" y="4329350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협박 클래스 점수 : 0.58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6" name="Google Shape;176;p21"/>
          <p:cNvCxnSpPr>
            <a:stCxn id="169" idx="3"/>
            <a:endCxn id="170" idx="1"/>
          </p:cNvCxnSpPr>
          <p:nvPr/>
        </p:nvCxnSpPr>
        <p:spPr>
          <a:xfrm rot="10800000" flipH="1">
            <a:off x="1239750" y="2349525"/>
            <a:ext cx="1247400" cy="1101300"/>
          </a:xfrm>
          <a:prstGeom prst="curvedConnector3">
            <a:avLst>
              <a:gd name="adj1" fmla="val 4999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7" name="Google Shape;177;p21"/>
          <p:cNvCxnSpPr>
            <a:stCxn id="169" idx="3"/>
            <a:endCxn id="172" idx="1"/>
          </p:cNvCxnSpPr>
          <p:nvPr/>
        </p:nvCxnSpPr>
        <p:spPr>
          <a:xfrm>
            <a:off x="1239750" y="3450825"/>
            <a:ext cx="1256400" cy="1078500"/>
          </a:xfrm>
          <a:prstGeom prst="curvedConnector3">
            <a:avLst>
              <a:gd name="adj1" fmla="val 5000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8" name="Google Shape;178;p21"/>
          <p:cNvCxnSpPr>
            <a:stCxn id="169" idx="3"/>
            <a:endCxn id="171" idx="1"/>
          </p:cNvCxnSpPr>
          <p:nvPr/>
        </p:nvCxnSpPr>
        <p:spPr>
          <a:xfrm rot="10800000" flipH="1">
            <a:off x="1239750" y="3439425"/>
            <a:ext cx="1256400" cy="1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79;p21"/>
          <p:cNvSpPr txBox="1"/>
          <p:nvPr/>
        </p:nvSpPr>
        <p:spPr>
          <a:xfrm>
            <a:off x="6547575" y="3040438"/>
            <a:ext cx="168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0.24 + 0.92 + 0.31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6547575" y="3461013"/>
            <a:ext cx="168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1" name="Google Shape;181;p21"/>
          <p:cNvCxnSpPr/>
          <p:nvPr/>
        </p:nvCxnSpPr>
        <p:spPr>
          <a:xfrm>
            <a:off x="6547575" y="3432513"/>
            <a:ext cx="1688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21"/>
          <p:cNvSpPr txBox="1"/>
          <p:nvPr/>
        </p:nvSpPr>
        <p:spPr>
          <a:xfrm>
            <a:off x="8236275" y="3232413"/>
            <a:ext cx="7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= 0.49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3646525" y="2394463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갈취 클래스 점수 : 0.24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3646525" y="3450813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갈취 클래스 점수 : 0.92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3637375" y="4507163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갈취 클래스 점수 : 0.31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6511475" y="3106425"/>
            <a:ext cx="2387400" cy="688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7" name="Google Shape;187;p21"/>
          <p:cNvCxnSpPr>
            <a:stCxn id="185" idx="3"/>
            <a:endCxn id="186" idx="1"/>
          </p:cNvCxnSpPr>
          <p:nvPr/>
        </p:nvCxnSpPr>
        <p:spPr>
          <a:xfrm rot="10800000" flipH="1">
            <a:off x="5650075" y="3450863"/>
            <a:ext cx="861300" cy="1256400"/>
          </a:xfrm>
          <a:prstGeom prst="bentConnector3">
            <a:avLst>
              <a:gd name="adj1" fmla="val 5125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8" name="Google Shape;188;p21"/>
          <p:cNvCxnSpPr>
            <a:stCxn id="184" idx="3"/>
            <a:endCxn id="186" idx="1"/>
          </p:cNvCxnSpPr>
          <p:nvPr/>
        </p:nvCxnSpPr>
        <p:spPr>
          <a:xfrm rot="10800000" flipH="1">
            <a:off x="5659225" y="3450813"/>
            <a:ext cx="852300" cy="200100"/>
          </a:xfrm>
          <a:prstGeom prst="bentConnector3">
            <a:avLst>
              <a:gd name="adj1" fmla="val 4999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9" name="Google Shape;189;p21"/>
          <p:cNvCxnSpPr>
            <a:stCxn id="183" idx="3"/>
            <a:endCxn id="186" idx="1"/>
          </p:cNvCxnSpPr>
          <p:nvPr/>
        </p:nvCxnSpPr>
        <p:spPr>
          <a:xfrm>
            <a:off x="5659225" y="2594563"/>
            <a:ext cx="852300" cy="856200"/>
          </a:xfrm>
          <a:prstGeom prst="bentConnector3">
            <a:avLst>
              <a:gd name="adj1" fmla="val 4999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0" name="Google Shape;190;p21"/>
          <p:cNvSpPr txBox="1"/>
          <p:nvPr/>
        </p:nvSpPr>
        <p:spPr>
          <a:xfrm>
            <a:off x="729450" y="1400850"/>
            <a:ext cx="181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F1-scroe</a:t>
            </a:r>
            <a:r>
              <a:rPr lang="ko" dirty="0">
                <a:latin typeface="Lato"/>
                <a:ea typeface="Lato"/>
                <a:cs typeface="Lato"/>
                <a:sym typeface="Lato"/>
              </a:rPr>
              <a:t> :  </a:t>
            </a:r>
            <a:r>
              <a:rPr lang="en-US" altLang="ko" dirty="0">
                <a:latin typeface="Lato"/>
                <a:ea typeface="Lato"/>
                <a:cs typeface="Lato"/>
                <a:sym typeface="Lato"/>
              </a:rPr>
              <a:t>0.673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3914125" y="1801900"/>
            <a:ext cx="147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klue/bert-base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3914125" y="2922650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skt/kogpt2-base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3864175" y="4043400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LSTM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-136050" y="3929138"/>
            <a:ext cx="201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한국어 대화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4,000개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034C88-0C7E-4C17-8619-039212BA94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9</a:t>
            </a:fld>
            <a:endParaRPr lang="ko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1888</Words>
  <Application>Microsoft Office PowerPoint</Application>
  <PresentationFormat>화면 슬라이드 쇼(16:9)</PresentationFormat>
  <Paragraphs>398</Paragraphs>
  <Slides>37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Lato</vt:lpstr>
      <vt:lpstr>Arial</vt:lpstr>
      <vt:lpstr>-apple-system</vt:lpstr>
      <vt:lpstr>Raleway</vt:lpstr>
      <vt:lpstr>Streamline</vt:lpstr>
      <vt:lpstr>TUNiB 위협문장 분류  competition</vt:lpstr>
      <vt:lpstr>목차</vt:lpstr>
      <vt:lpstr>팀원 소개</vt:lpstr>
      <vt:lpstr>프로젝트 소개</vt:lpstr>
      <vt:lpstr>프로젝트 소개</vt:lpstr>
      <vt:lpstr>프로젝트 베이스라인</vt:lpstr>
      <vt:lpstr>프로젝트 동안 시도한 방법들 - 성능 개선</vt:lpstr>
      <vt:lpstr>프로젝트 동안 시도한 방법들 - 성능 개선</vt:lpstr>
      <vt:lpstr>프로젝트 동안 시도한 방법들 - 성능 개선 (Soft Voting) </vt:lpstr>
      <vt:lpstr>프로젝트 동안 시도한 방법들 - 성능 개선 (Soft Voting) </vt:lpstr>
      <vt:lpstr>프로젝트 동안 시도한 방법들 - 성능 개선 (데이터 추가-1) </vt:lpstr>
      <vt:lpstr>프로젝트 동안 시도한 방법들 - 성능 개선 (데이터 추가-1) </vt:lpstr>
      <vt:lpstr>프로젝트 동안 시도한 방법들 - 성능 개선 (학습률 스케줄링) </vt:lpstr>
      <vt:lpstr>프로젝트 동안 시도한 방법들 - 성능 개선 (데이터 추가-2) </vt:lpstr>
      <vt:lpstr>프로젝트 동안 시도한 방법들 - 성능 개선 (데이터 추가-2) </vt:lpstr>
      <vt:lpstr>프로젝트 동안 시도한 방법들 - 성능 개선 (추가 사전학습) </vt:lpstr>
      <vt:lpstr>프로젝트 동안 시도한 방법들 - 성능 개선 (역번역) </vt:lpstr>
      <vt:lpstr>프로젝트 동안 시도한 방법들 - 성능 개선 (역번역 + 사전학습)</vt:lpstr>
      <vt:lpstr>프로젝트 동안 시도한 방법들 - 성능 개선 (XAI) </vt:lpstr>
      <vt:lpstr>프로젝트 동안 시도한 방법들 - 성능 개선 (XAI) </vt:lpstr>
      <vt:lpstr>프로젝트 동안 시도한 방법들 - 성능 개선 (XAI)</vt:lpstr>
      <vt:lpstr>프로젝트 동안 시도한 방법들 - 성능 개선 (XAI)</vt:lpstr>
      <vt:lpstr>프로젝트 동안 시도한 방법들 - 성능 개선 (XAI)</vt:lpstr>
      <vt:lpstr>프로젝트 동안 시도한 방법들 - 성능 개선 (XAI) </vt:lpstr>
      <vt:lpstr>프로젝트 동안 시도한 방법들 - 성능 개선 (Attention 시각화) </vt:lpstr>
      <vt:lpstr>프로젝트 동안 시도한 방법들 - 성능 개선 (Attention 시각화) </vt:lpstr>
      <vt:lpstr>프로젝트 동안 시도한 방법들 - 개선을 위한 실험</vt:lpstr>
      <vt:lpstr>프로젝트 동안 시도한 방법들 - 개선을 위한 실험 (데이터 추가)</vt:lpstr>
      <vt:lpstr>프로젝트 동안 시도한 방법들 - 개선을 위한 실험 (데이터 증강)</vt:lpstr>
      <vt:lpstr>프로젝트 동안 시도한 방법들 - 개선을 위한 실험 (모델 구조)</vt:lpstr>
      <vt:lpstr>프로젝트 동안 시도한 방법들 - 개선을 위한 실험 (모델 구조)</vt:lpstr>
      <vt:lpstr>프로젝트 동안 시도한 방법들 - 개선을 위한 실험 (XAI)</vt:lpstr>
      <vt:lpstr>프로젝트 동안 시도한 방법들 - 개선을 위한 실험 (XAI)</vt:lpstr>
      <vt:lpstr>프로젝트 동안 시도한 방법들 - 개선을 위한 실험 (XAI)</vt:lpstr>
      <vt:lpstr>프로젝트 동안 시도한 방법들 - 개선을 위한 실험 (XAI)</vt:lpstr>
      <vt:lpstr>프로젝트 동안 시도한 방법들 - 시도 방법 요약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TUNiB 위협문장 분류  competition</dc:title>
  <cp:lastModifiedBy>박 창현</cp:lastModifiedBy>
  <cp:revision>5</cp:revision>
  <dcterms:modified xsi:type="dcterms:W3CDTF">2022-03-10T06:37:19Z</dcterms:modified>
</cp:coreProperties>
</file>